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xls" ContentType="application/vnd.ms-excel"/>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1.xml" ContentType="application/vnd.openxmlformats-officedocument.drawingml.chartshape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25"/>
  </p:notesMasterIdLst>
  <p:handoutMasterIdLst>
    <p:handoutMasterId r:id="rId26"/>
  </p:handoutMasterIdLst>
  <p:sldIdLst>
    <p:sldId id="266" r:id="rId2"/>
    <p:sldId id="283" r:id="rId3"/>
    <p:sldId id="279" r:id="rId4"/>
    <p:sldId id="271" r:id="rId5"/>
    <p:sldId id="288" r:id="rId6"/>
    <p:sldId id="287" r:id="rId7"/>
    <p:sldId id="256" r:id="rId8"/>
    <p:sldId id="272" r:id="rId9"/>
    <p:sldId id="284" r:id="rId10"/>
    <p:sldId id="281" r:id="rId11"/>
    <p:sldId id="257" r:id="rId12"/>
    <p:sldId id="273" r:id="rId13"/>
    <p:sldId id="286" r:id="rId14"/>
    <p:sldId id="276" r:id="rId15"/>
    <p:sldId id="280" r:id="rId16"/>
    <p:sldId id="285" r:id="rId17"/>
    <p:sldId id="265" r:id="rId18"/>
    <p:sldId id="267" r:id="rId19"/>
    <p:sldId id="268" r:id="rId20"/>
    <p:sldId id="278" r:id="rId21"/>
    <p:sldId id="269" r:id="rId22"/>
    <p:sldId id="261" r:id="rId23"/>
    <p:sldId id="26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FF"/>
    <a:srgbClr val="00FFFF"/>
    <a:srgbClr val="CC66FF"/>
    <a:srgbClr val="FFFFFF"/>
    <a:srgbClr val="000000"/>
    <a:srgbClr val="117EA7"/>
    <a:srgbClr val="7D1760"/>
    <a:srgbClr val="FFFF66"/>
    <a:srgbClr val="FF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2" autoAdjust="0"/>
    <p:restoredTop sz="66053" autoAdjust="0"/>
  </p:normalViewPr>
  <p:slideViewPr>
    <p:cSldViewPr snapToGrid="0">
      <p:cViewPr varScale="1">
        <p:scale>
          <a:sx n="73" d="100"/>
          <a:sy n="73" d="100"/>
        </p:scale>
        <p:origin x="1194" y="6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3762" y="5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Users\apan7164240\AppData\Local\Microsoft\Windows\INetCache\Content.Outlook\STMZUVJF\&#25968;&#25454;.xls" TargetMode="External"/></Relationships>
</file>

<file path=ppt/charts/_rels/chart2.xml.rels><?xml version="1.0" encoding="UTF-8" standalone="yes"?>
<Relationships xmlns="http://schemas.openxmlformats.org/package/2006/relationships"><Relationship Id="rId3" Type="http://schemas.openxmlformats.org/officeDocument/2006/relationships/oleObject" Target="file:///C:\Users\HLi7174227\Desktop\sc.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HLi7174227\AppData\Local\Temp\SAS%20Temporary%20Files\_TD5640_DC60822_\%23LN00308.xls"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892451200457101"/>
          <c:y val="0.21112564737553907"/>
          <c:w val="0.86931013252973011"/>
          <c:h val="0.62973910595560423"/>
        </c:manualLayout>
      </c:layout>
      <c:barChart>
        <c:barDir val="col"/>
        <c:grouping val="clustered"/>
        <c:varyColors val="0"/>
        <c:ser>
          <c:idx val="0"/>
          <c:order val="0"/>
          <c:tx>
            <c:strRef>
              <c:f>Sheet5!$B$20</c:f>
              <c:strCache>
                <c:ptCount val="1"/>
                <c:pt idx="0">
                  <c:v>on hold</c:v>
                </c:pt>
              </c:strCache>
            </c:strRef>
          </c:tx>
          <c:spPr>
            <a:solidFill>
              <a:srgbClr val="1CADE4">
                <a:lumMod val="75000"/>
                <a:alpha val="68000"/>
              </a:srgbClr>
            </a:solidFill>
            <a:ln>
              <a:noFill/>
            </a:ln>
            <a:effectLst/>
          </c:spPr>
          <c:invertIfNegative val="0"/>
          <c:cat>
            <c:strRef>
              <c:f>Sheet5!$A$21:$A$25</c:f>
              <c:strCache>
                <c:ptCount val="5"/>
                <c:pt idx="0">
                  <c:v>Y2014 Q1+Q2</c:v>
                </c:pt>
                <c:pt idx="1">
                  <c:v>Y2014 Q3+Q4</c:v>
                </c:pt>
                <c:pt idx="2">
                  <c:v>Y2015 Q1+Q2</c:v>
                </c:pt>
                <c:pt idx="3">
                  <c:v>Y2015 Q3+Q4</c:v>
                </c:pt>
                <c:pt idx="4">
                  <c:v>Y2016 Q1</c:v>
                </c:pt>
              </c:strCache>
            </c:strRef>
          </c:cat>
          <c:val>
            <c:numRef>
              <c:f>Sheet5!$B$21:$B$25</c:f>
              <c:numCache>
                <c:formatCode>General</c:formatCode>
                <c:ptCount val="5"/>
                <c:pt idx="0">
                  <c:v>13814</c:v>
                </c:pt>
                <c:pt idx="1">
                  <c:v>9950</c:v>
                </c:pt>
                <c:pt idx="2">
                  <c:v>7773</c:v>
                </c:pt>
                <c:pt idx="3">
                  <c:v>3366</c:v>
                </c:pt>
                <c:pt idx="4">
                  <c:v>1195</c:v>
                </c:pt>
              </c:numCache>
            </c:numRef>
          </c:val>
        </c:ser>
        <c:dLbls>
          <c:showLegendKey val="0"/>
          <c:showVal val="0"/>
          <c:showCatName val="0"/>
          <c:showSerName val="0"/>
          <c:showPercent val="0"/>
          <c:showBubbleSize val="0"/>
        </c:dLbls>
        <c:gapWidth val="219"/>
        <c:overlap val="-27"/>
        <c:axId val="-1223214656"/>
        <c:axId val="-1223228800"/>
      </c:barChart>
      <c:lineChart>
        <c:grouping val="standard"/>
        <c:varyColors val="0"/>
        <c:ser>
          <c:idx val="1"/>
          <c:order val="1"/>
          <c:tx>
            <c:strRef>
              <c:f>Sheet5!$C$20</c:f>
              <c:strCache>
                <c:ptCount val="1"/>
                <c:pt idx="0">
                  <c:v>Qty</c:v>
                </c:pt>
              </c:strCache>
            </c:strRef>
          </c:tx>
          <c:spPr>
            <a:ln w="28575" cap="rnd">
              <a:solidFill>
                <a:srgbClr val="3E8853">
                  <a:lumMod val="60000"/>
                  <a:lumOff val="40000"/>
                </a:srgbClr>
              </a:solidFill>
              <a:round/>
            </a:ln>
            <a:effectLst/>
          </c:spPr>
          <c:marker>
            <c:symbol val="circle"/>
            <c:size val="5"/>
            <c:spPr>
              <a:solidFill>
                <a:srgbClr val="3E8853">
                  <a:lumMod val="40000"/>
                  <a:lumOff val="60000"/>
                </a:srgbClr>
              </a:solidFill>
              <a:ln w="9525">
                <a:solidFill>
                  <a:srgbClr val="3E8853">
                    <a:lumMod val="40000"/>
                    <a:lumOff val="60000"/>
                  </a:srgbClr>
                </a:solidFill>
              </a:ln>
              <a:effectLst/>
            </c:spPr>
          </c:marker>
          <c:cat>
            <c:strRef>
              <c:f>Sheet5!$A$22:$A$25</c:f>
              <c:strCache>
                <c:ptCount val="4"/>
                <c:pt idx="0">
                  <c:v>Y2014 Q3+Q4</c:v>
                </c:pt>
                <c:pt idx="1">
                  <c:v>Y2015 Q1+Q2</c:v>
                </c:pt>
                <c:pt idx="2">
                  <c:v>Y2015 Q3+Q4</c:v>
                </c:pt>
                <c:pt idx="3">
                  <c:v>Y2016 Q1</c:v>
                </c:pt>
              </c:strCache>
            </c:strRef>
          </c:cat>
          <c:val>
            <c:numRef>
              <c:f>Sheet5!$C$21:$C$25</c:f>
              <c:numCache>
                <c:formatCode>General</c:formatCode>
                <c:ptCount val="5"/>
                <c:pt idx="0">
                  <c:v>24</c:v>
                </c:pt>
                <c:pt idx="1">
                  <c:v>20</c:v>
                </c:pt>
                <c:pt idx="2">
                  <c:v>22</c:v>
                </c:pt>
                <c:pt idx="3">
                  <c:v>16</c:v>
                </c:pt>
                <c:pt idx="4">
                  <c:v>2</c:v>
                </c:pt>
              </c:numCache>
            </c:numRef>
          </c:val>
          <c:smooth val="0"/>
        </c:ser>
        <c:dLbls>
          <c:showLegendKey val="0"/>
          <c:showVal val="0"/>
          <c:showCatName val="0"/>
          <c:showSerName val="0"/>
          <c:showPercent val="0"/>
          <c:showBubbleSize val="0"/>
        </c:dLbls>
        <c:marker val="1"/>
        <c:smooth val="0"/>
        <c:axId val="-1223224448"/>
        <c:axId val="-1223227168"/>
      </c:lineChart>
      <c:catAx>
        <c:axId val="-1223214656"/>
        <c:scaling>
          <c:orientation val="minMax"/>
        </c:scaling>
        <c:delete val="0"/>
        <c:axPos val="b"/>
        <c:numFmt formatCode="General" sourceLinked="1"/>
        <c:majorTickMark val="none"/>
        <c:minorTickMark val="none"/>
        <c:tickLblPos val="nextTo"/>
        <c:spPr>
          <a:solidFill>
            <a:sysClr val="window" lastClr="FFFFFF">
              <a:alpha val="0"/>
            </a:sysClr>
          </a:solidFill>
          <a:ln w="9525" cap="flat" cmpd="sng" algn="ctr">
            <a:solidFill>
              <a:sysClr val="window" lastClr="FFFFFF"/>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1223228800"/>
        <c:crosses val="autoZero"/>
        <c:auto val="1"/>
        <c:lblAlgn val="ctr"/>
        <c:lblOffset val="100"/>
        <c:noMultiLvlLbl val="0"/>
      </c:catAx>
      <c:valAx>
        <c:axId val="-1223228800"/>
        <c:scaling>
          <c:orientation val="minMax"/>
        </c:scaling>
        <c:delete val="0"/>
        <c:axPos val="l"/>
        <c:majorGridlines>
          <c:spPr>
            <a:ln w="9525" cap="flat" cmpd="sng" algn="ctr">
              <a:solidFill>
                <a:sysClr val="window" lastClr="FFFFFF"/>
              </a:solidFill>
              <a:round/>
            </a:ln>
            <a:effectLst/>
          </c:spPr>
        </c:majorGridlines>
        <c:numFmt formatCode="General" sourceLinked="1"/>
        <c:majorTickMark val="none"/>
        <c:minorTickMark val="none"/>
        <c:tickLblPos val="nextTo"/>
        <c:spPr>
          <a:noFill/>
          <a:ln>
            <a:solidFill>
              <a:sysClr val="window" lastClr="FFFFFF"/>
            </a:solidFill>
          </a:ln>
          <a:effectLst/>
        </c:spPr>
        <c:txPr>
          <a:bodyPr rot="-600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crossAx val="-1223214656"/>
        <c:crosses val="autoZero"/>
        <c:crossBetween val="between"/>
      </c:valAx>
      <c:valAx>
        <c:axId val="-1223227168"/>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1223224448"/>
        <c:crosses val="max"/>
        <c:crossBetween val="between"/>
      </c:valAx>
      <c:catAx>
        <c:axId val="-1223224448"/>
        <c:scaling>
          <c:orientation val="minMax"/>
        </c:scaling>
        <c:delete val="1"/>
        <c:axPos val="b"/>
        <c:numFmt formatCode="General" sourceLinked="1"/>
        <c:majorTickMark val="out"/>
        <c:minorTickMark val="none"/>
        <c:tickLblPos val="nextTo"/>
        <c:crossAx val="-1223227168"/>
        <c:crosses val="autoZero"/>
        <c:auto val="1"/>
        <c:lblAlgn val="ctr"/>
        <c:lblOffset val="100"/>
        <c:noMultiLvlLbl val="0"/>
      </c:catAx>
      <c:spPr>
        <a:noFill/>
        <a:ln>
          <a:noFill/>
        </a:ln>
        <a:effectLst/>
      </c:spPr>
    </c:plotArea>
    <c:legend>
      <c:legendPos val="b"/>
      <c:layout>
        <c:manualLayout>
          <c:xMode val="edge"/>
          <c:yMode val="edge"/>
          <c:x val="0.17747335799892486"/>
          <c:y val="0.91671496062992108"/>
          <c:w val="0.62924451573182982"/>
          <c:h val="6.550717437922783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[sc.xlsx]Sheet2!PivotTable16</c:name>
    <c:fmtId val="25"/>
  </c:pivotSource>
  <c:chart>
    <c:title>
      <c:tx>
        <c:rich>
          <a:bodyPr rot="0" spcFirstLastPara="1" vertOverflow="ellipsis" vert="horz" wrap="square" anchor="ctr" anchorCtr="1"/>
          <a:lstStyle/>
          <a:p>
            <a:pPr>
              <a:defRPr sz="2200" b="1" i="0" u="none" strike="noStrike" kern="1200" cap="all" spc="50" baseline="0">
                <a:solidFill>
                  <a:schemeClr val="tx1">
                    <a:lumMod val="65000"/>
                    <a:lumOff val="35000"/>
                  </a:schemeClr>
                </a:solidFill>
                <a:latin typeface="+mn-lt"/>
                <a:ea typeface="+mn-ea"/>
                <a:cs typeface="+mn-cs"/>
              </a:defRPr>
            </a:pPr>
            <a:r>
              <a:rPr lang="en-US" altLang="zh-CN" sz="2400" dirty="0" smtClean="0">
                <a:solidFill>
                  <a:schemeClr val="bg1"/>
                </a:solidFill>
              </a:rPr>
              <a:t>Top 5 OF</a:t>
            </a:r>
            <a:r>
              <a:rPr lang="en-US" altLang="zh-CN" sz="2400" baseline="0" dirty="0" smtClean="0">
                <a:solidFill>
                  <a:schemeClr val="bg1"/>
                </a:solidFill>
              </a:rPr>
              <a:t> SCRAP CODE</a:t>
            </a:r>
            <a:endParaRPr lang="en-US" sz="2400" dirty="0">
              <a:solidFill>
                <a:schemeClr val="bg1"/>
              </a:solidFill>
            </a:endParaRPr>
          </a:p>
        </c:rich>
      </c:tx>
      <c:layout>
        <c:manualLayout>
          <c:xMode val="edge"/>
          <c:yMode val="edge"/>
          <c:x val="0.24964832297312689"/>
          <c:y val="2.9264216187540867E-2"/>
        </c:manualLayout>
      </c:layout>
      <c:overlay val="0"/>
      <c:spPr>
        <a:noFill/>
        <a:ln>
          <a:noFill/>
        </a:ln>
        <a:effectLst/>
      </c:spPr>
      <c:txPr>
        <a:bodyPr rot="0" spcFirstLastPara="1" vertOverflow="ellipsis" vert="horz" wrap="square" anchor="ctr" anchorCtr="1"/>
        <a:lstStyle/>
        <a:p>
          <a:pPr>
            <a:defRPr sz="2200" b="1" i="0" u="none" strike="noStrike" kern="1200" cap="all" spc="50" baseline="0">
              <a:solidFill>
                <a:schemeClr val="tx1">
                  <a:lumMod val="65000"/>
                  <a:lumOff val="35000"/>
                </a:schemeClr>
              </a:solidFill>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2700" cap="flat" cmpd="sng" algn="ctr">
              <a:solidFill>
                <a:schemeClr val="l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12700" cap="flat" cmpd="sng" algn="ctr">
              <a:solidFill>
                <a:schemeClr val="l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12700" cap="flat" cmpd="sng" algn="ctr">
              <a:solidFill>
                <a:schemeClr val="l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12700" cap="flat" cmpd="sng" algn="ctr">
              <a:solidFill>
                <a:schemeClr val="l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circle"/>
          <c:size val="6"/>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12700" cap="flat" cmpd="sng" algn="ctr">
              <a:solidFill>
                <a:schemeClr val="l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pivotFmt>
    </c:pivotFmts>
    <c:plotArea>
      <c:layout>
        <c:manualLayout>
          <c:layoutTarget val="inner"/>
          <c:xMode val="edge"/>
          <c:yMode val="edge"/>
          <c:x val="7.4765280554376326E-2"/>
          <c:y val="0.16227019065218115"/>
          <c:w val="0.62960969959139412"/>
          <c:h val="0.66620615424162155"/>
        </c:manualLayout>
      </c:layout>
      <c:barChart>
        <c:barDir val="col"/>
        <c:grouping val="stacked"/>
        <c:varyColors val="0"/>
        <c:ser>
          <c:idx val="0"/>
          <c:order val="0"/>
          <c:tx>
            <c:strRef>
              <c:f>Sheet2!$B$1:$B$2</c:f>
              <c:strCache>
                <c:ptCount val="1"/>
                <c:pt idx="0">
                  <c:v>0120_MISSING WIP</c:v>
                </c:pt>
              </c:strCache>
            </c:strRef>
          </c:tx>
          <c:spPr>
            <a:solidFill>
              <a:schemeClr val="accent1">
                <a:alpha val="70000"/>
              </a:schemeClr>
            </a:solidFill>
            <a:ln>
              <a:noFill/>
            </a:ln>
            <a:effectLst/>
          </c:spPr>
          <c:invertIfNegative val="0"/>
          <c:cat>
            <c:strRef>
              <c:f>Sheet2!$A$3:$A$17</c:f>
              <c:strCache>
                <c:ptCount val="15"/>
                <c:pt idx="0">
                  <c:v>2015-45</c:v>
                </c:pt>
                <c:pt idx="1">
                  <c:v>2015-46</c:v>
                </c:pt>
                <c:pt idx="2">
                  <c:v>2015-47</c:v>
                </c:pt>
                <c:pt idx="3">
                  <c:v>2015-48</c:v>
                </c:pt>
                <c:pt idx="4">
                  <c:v>2015-49</c:v>
                </c:pt>
                <c:pt idx="5">
                  <c:v>2015-50</c:v>
                </c:pt>
                <c:pt idx="6">
                  <c:v>2015-51</c:v>
                </c:pt>
                <c:pt idx="7">
                  <c:v>2015-52</c:v>
                </c:pt>
                <c:pt idx="8">
                  <c:v>2016-1</c:v>
                </c:pt>
                <c:pt idx="9">
                  <c:v>2016-2</c:v>
                </c:pt>
                <c:pt idx="10">
                  <c:v>2016-3</c:v>
                </c:pt>
                <c:pt idx="11">
                  <c:v>2016-4</c:v>
                </c:pt>
                <c:pt idx="12">
                  <c:v>2016-5</c:v>
                </c:pt>
                <c:pt idx="13">
                  <c:v>2016-6</c:v>
                </c:pt>
                <c:pt idx="14">
                  <c:v>2016-7</c:v>
                </c:pt>
              </c:strCache>
            </c:strRef>
          </c:cat>
          <c:val>
            <c:numRef>
              <c:f>Sheet2!$B$3:$B$17</c:f>
              <c:numCache>
                <c:formatCode>General</c:formatCode>
                <c:ptCount val="15"/>
                <c:pt idx="0">
                  <c:v>356</c:v>
                </c:pt>
                <c:pt idx="1">
                  <c:v>407</c:v>
                </c:pt>
                <c:pt idx="2">
                  <c:v>389</c:v>
                </c:pt>
                <c:pt idx="3">
                  <c:v>335</c:v>
                </c:pt>
                <c:pt idx="4">
                  <c:v>213</c:v>
                </c:pt>
                <c:pt idx="5">
                  <c:v>362</c:v>
                </c:pt>
                <c:pt idx="6">
                  <c:v>180</c:v>
                </c:pt>
                <c:pt idx="7">
                  <c:v>440</c:v>
                </c:pt>
                <c:pt idx="8">
                  <c:v>423</c:v>
                </c:pt>
                <c:pt idx="9">
                  <c:v>272</c:v>
                </c:pt>
                <c:pt idx="10">
                  <c:v>252</c:v>
                </c:pt>
                <c:pt idx="11">
                  <c:v>220</c:v>
                </c:pt>
                <c:pt idx="12">
                  <c:v>406</c:v>
                </c:pt>
                <c:pt idx="13">
                  <c:v>431</c:v>
                </c:pt>
              </c:numCache>
            </c:numRef>
          </c:val>
        </c:ser>
        <c:ser>
          <c:idx val="1"/>
          <c:order val="1"/>
          <c:tx>
            <c:strRef>
              <c:f>Sheet2!$C$1:$C$2</c:f>
              <c:strCache>
                <c:ptCount val="1"/>
                <c:pt idx="0">
                  <c:v>0951_HANDLING DAMAGE</c:v>
                </c:pt>
              </c:strCache>
            </c:strRef>
          </c:tx>
          <c:spPr>
            <a:solidFill>
              <a:schemeClr val="accent3">
                <a:lumMod val="75000"/>
                <a:alpha val="70000"/>
              </a:schemeClr>
            </a:solidFill>
            <a:ln>
              <a:noFill/>
            </a:ln>
            <a:effectLst/>
          </c:spPr>
          <c:invertIfNegative val="0"/>
          <c:cat>
            <c:strRef>
              <c:f>Sheet2!$A$3:$A$17</c:f>
              <c:strCache>
                <c:ptCount val="15"/>
                <c:pt idx="0">
                  <c:v>2015-45</c:v>
                </c:pt>
                <c:pt idx="1">
                  <c:v>2015-46</c:v>
                </c:pt>
                <c:pt idx="2">
                  <c:v>2015-47</c:v>
                </c:pt>
                <c:pt idx="3">
                  <c:v>2015-48</c:v>
                </c:pt>
                <c:pt idx="4">
                  <c:v>2015-49</c:v>
                </c:pt>
                <c:pt idx="5">
                  <c:v>2015-50</c:v>
                </c:pt>
                <c:pt idx="6">
                  <c:v>2015-51</c:v>
                </c:pt>
                <c:pt idx="7">
                  <c:v>2015-52</c:v>
                </c:pt>
                <c:pt idx="8">
                  <c:v>2016-1</c:v>
                </c:pt>
                <c:pt idx="9">
                  <c:v>2016-2</c:v>
                </c:pt>
                <c:pt idx="10">
                  <c:v>2016-3</c:v>
                </c:pt>
                <c:pt idx="11">
                  <c:v>2016-4</c:v>
                </c:pt>
                <c:pt idx="12">
                  <c:v>2016-5</c:v>
                </c:pt>
                <c:pt idx="13">
                  <c:v>2016-6</c:v>
                </c:pt>
                <c:pt idx="14">
                  <c:v>2016-7</c:v>
                </c:pt>
              </c:strCache>
            </c:strRef>
          </c:cat>
          <c:val>
            <c:numRef>
              <c:f>Sheet2!$C$3:$C$17</c:f>
              <c:numCache>
                <c:formatCode>General</c:formatCode>
                <c:ptCount val="15"/>
                <c:pt idx="0">
                  <c:v>147</c:v>
                </c:pt>
                <c:pt idx="1">
                  <c:v>53</c:v>
                </c:pt>
                <c:pt idx="2">
                  <c:v>53</c:v>
                </c:pt>
                <c:pt idx="3">
                  <c:v>73</c:v>
                </c:pt>
                <c:pt idx="4">
                  <c:v>126</c:v>
                </c:pt>
                <c:pt idx="5">
                  <c:v>58</c:v>
                </c:pt>
                <c:pt idx="6">
                  <c:v>85</c:v>
                </c:pt>
                <c:pt idx="7">
                  <c:v>131</c:v>
                </c:pt>
                <c:pt idx="8">
                  <c:v>56</c:v>
                </c:pt>
                <c:pt idx="9">
                  <c:v>105</c:v>
                </c:pt>
                <c:pt idx="10">
                  <c:v>15</c:v>
                </c:pt>
                <c:pt idx="11">
                  <c:v>191</c:v>
                </c:pt>
                <c:pt idx="12">
                  <c:v>60</c:v>
                </c:pt>
                <c:pt idx="13">
                  <c:v>11</c:v>
                </c:pt>
                <c:pt idx="14">
                  <c:v>2</c:v>
                </c:pt>
              </c:numCache>
            </c:numRef>
          </c:val>
        </c:ser>
        <c:ser>
          <c:idx val="2"/>
          <c:order val="2"/>
          <c:tx>
            <c:strRef>
              <c:f>Sheet2!$D$1:$D$2</c:f>
              <c:strCache>
                <c:ptCount val="1"/>
                <c:pt idx="0">
                  <c:v>0952_TEST HANDLING DAMAGE</c:v>
                </c:pt>
              </c:strCache>
            </c:strRef>
          </c:tx>
          <c:spPr>
            <a:solidFill>
              <a:schemeClr val="accent3">
                <a:alpha val="70000"/>
              </a:schemeClr>
            </a:solidFill>
            <a:ln>
              <a:noFill/>
            </a:ln>
            <a:effectLst/>
          </c:spPr>
          <c:invertIfNegative val="0"/>
          <c:cat>
            <c:strRef>
              <c:f>Sheet2!$A$3:$A$17</c:f>
              <c:strCache>
                <c:ptCount val="15"/>
                <c:pt idx="0">
                  <c:v>2015-45</c:v>
                </c:pt>
                <c:pt idx="1">
                  <c:v>2015-46</c:v>
                </c:pt>
                <c:pt idx="2">
                  <c:v>2015-47</c:v>
                </c:pt>
                <c:pt idx="3">
                  <c:v>2015-48</c:v>
                </c:pt>
                <c:pt idx="4">
                  <c:v>2015-49</c:v>
                </c:pt>
                <c:pt idx="5">
                  <c:v>2015-50</c:v>
                </c:pt>
                <c:pt idx="6">
                  <c:v>2015-51</c:v>
                </c:pt>
                <c:pt idx="7">
                  <c:v>2015-52</c:v>
                </c:pt>
                <c:pt idx="8">
                  <c:v>2016-1</c:v>
                </c:pt>
                <c:pt idx="9">
                  <c:v>2016-2</c:v>
                </c:pt>
                <c:pt idx="10">
                  <c:v>2016-3</c:v>
                </c:pt>
                <c:pt idx="11">
                  <c:v>2016-4</c:v>
                </c:pt>
                <c:pt idx="12">
                  <c:v>2016-5</c:v>
                </c:pt>
                <c:pt idx="13">
                  <c:v>2016-6</c:v>
                </c:pt>
                <c:pt idx="14">
                  <c:v>2016-7</c:v>
                </c:pt>
              </c:strCache>
            </c:strRef>
          </c:cat>
          <c:val>
            <c:numRef>
              <c:f>Sheet2!$D$3:$D$17</c:f>
              <c:numCache>
                <c:formatCode>General</c:formatCode>
                <c:ptCount val="15"/>
                <c:pt idx="0">
                  <c:v>81</c:v>
                </c:pt>
                <c:pt idx="1">
                  <c:v>1</c:v>
                </c:pt>
                <c:pt idx="2">
                  <c:v>2</c:v>
                </c:pt>
                <c:pt idx="3">
                  <c:v>26</c:v>
                </c:pt>
                <c:pt idx="7">
                  <c:v>51</c:v>
                </c:pt>
                <c:pt idx="10">
                  <c:v>50</c:v>
                </c:pt>
                <c:pt idx="12">
                  <c:v>27</c:v>
                </c:pt>
              </c:numCache>
            </c:numRef>
          </c:val>
        </c:ser>
        <c:ser>
          <c:idx val="3"/>
          <c:order val="3"/>
          <c:tx>
            <c:strRef>
              <c:f>Sheet2!$E$1:$E$2</c:f>
              <c:strCache>
                <c:ptCount val="1"/>
                <c:pt idx="0">
                  <c:v>2007_Robot detects missing dis</c:v>
                </c:pt>
              </c:strCache>
            </c:strRef>
          </c:tx>
          <c:spPr>
            <a:solidFill>
              <a:schemeClr val="tx2">
                <a:lumMod val="60000"/>
                <a:lumOff val="40000"/>
                <a:alpha val="70000"/>
              </a:schemeClr>
            </a:solidFill>
            <a:ln>
              <a:noFill/>
            </a:ln>
            <a:effectLst/>
          </c:spPr>
          <c:invertIfNegative val="0"/>
          <c:cat>
            <c:strRef>
              <c:f>Sheet2!$A$3:$A$17</c:f>
              <c:strCache>
                <c:ptCount val="15"/>
                <c:pt idx="0">
                  <c:v>2015-45</c:v>
                </c:pt>
                <c:pt idx="1">
                  <c:v>2015-46</c:v>
                </c:pt>
                <c:pt idx="2">
                  <c:v>2015-47</c:v>
                </c:pt>
                <c:pt idx="3">
                  <c:v>2015-48</c:v>
                </c:pt>
                <c:pt idx="4">
                  <c:v>2015-49</c:v>
                </c:pt>
                <c:pt idx="5">
                  <c:v>2015-50</c:v>
                </c:pt>
                <c:pt idx="6">
                  <c:v>2015-51</c:v>
                </c:pt>
                <c:pt idx="7">
                  <c:v>2015-52</c:v>
                </c:pt>
                <c:pt idx="8">
                  <c:v>2016-1</c:v>
                </c:pt>
                <c:pt idx="9">
                  <c:v>2016-2</c:v>
                </c:pt>
                <c:pt idx="10">
                  <c:v>2016-3</c:v>
                </c:pt>
                <c:pt idx="11">
                  <c:v>2016-4</c:v>
                </c:pt>
                <c:pt idx="12">
                  <c:v>2016-5</c:v>
                </c:pt>
                <c:pt idx="13">
                  <c:v>2016-6</c:v>
                </c:pt>
                <c:pt idx="14">
                  <c:v>2016-7</c:v>
                </c:pt>
              </c:strCache>
            </c:strRef>
          </c:cat>
          <c:val>
            <c:numRef>
              <c:f>Sheet2!$E$3:$E$17</c:f>
              <c:numCache>
                <c:formatCode>General</c:formatCode>
                <c:ptCount val="15"/>
                <c:pt idx="0">
                  <c:v>134</c:v>
                </c:pt>
                <c:pt idx="1">
                  <c:v>360</c:v>
                </c:pt>
                <c:pt idx="2">
                  <c:v>314</c:v>
                </c:pt>
                <c:pt idx="3">
                  <c:v>158</c:v>
                </c:pt>
                <c:pt idx="4">
                  <c:v>184</c:v>
                </c:pt>
                <c:pt idx="5">
                  <c:v>178</c:v>
                </c:pt>
                <c:pt idx="6">
                  <c:v>243</c:v>
                </c:pt>
                <c:pt idx="7">
                  <c:v>205</c:v>
                </c:pt>
                <c:pt idx="8">
                  <c:v>315</c:v>
                </c:pt>
                <c:pt idx="9">
                  <c:v>151</c:v>
                </c:pt>
                <c:pt idx="10">
                  <c:v>268</c:v>
                </c:pt>
                <c:pt idx="11">
                  <c:v>173</c:v>
                </c:pt>
                <c:pt idx="12">
                  <c:v>233</c:v>
                </c:pt>
                <c:pt idx="13">
                  <c:v>32</c:v>
                </c:pt>
                <c:pt idx="14">
                  <c:v>97</c:v>
                </c:pt>
              </c:numCache>
            </c:numRef>
          </c:val>
        </c:ser>
        <c:ser>
          <c:idx val="4"/>
          <c:order val="4"/>
          <c:tx>
            <c:strRef>
              <c:f>Sheet2!$F$1:$F$2</c:f>
              <c:strCache>
                <c:ptCount val="1"/>
                <c:pt idx="0">
                  <c:v>2010_CLEAR WIP</c:v>
                </c:pt>
              </c:strCache>
            </c:strRef>
          </c:tx>
          <c:spPr>
            <a:solidFill>
              <a:schemeClr val="bg1">
                <a:lumMod val="75000"/>
                <a:alpha val="70000"/>
              </a:schemeClr>
            </a:solidFill>
            <a:ln>
              <a:noFill/>
            </a:ln>
            <a:effectLst/>
          </c:spPr>
          <c:invertIfNegative val="0"/>
          <c:cat>
            <c:strRef>
              <c:f>Sheet2!$A$3:$A$17</c:f>
              <c:strCache>
                <c:ptCount val="15"/>
                <c:pt idx="0">
                  <c:v>2015-45</c:v>
                </c:pt>
                <c:pt idx="1">
                  <c:v>2015-46</c:v>
                </c:pt>
                <c:pt idx="2">
                  <c:v>2015-47</c:v>
                </c:pt>
                <c:pt idx="3">
                  <c:v>2015-48</c:v>
                </c:pt>
                <c:pt idx="4">
                  <c:v>2015-49</c:v>
                </c:pt>
                <c:pt idx="5">
                  <c:v>2015-50</c:v>
                </c:pt>
                <c:pt idx="6">
                  <c:v>2015-51</c:v>
                </c:pt>
                <c:pt idx="7">
                  <c:v>2015-52</c:v>
                </c:pt>
                <c:pt idx="8">
                  <c:v>2016-1</c:v>
                </c:pt>
                <c:pt idx="9">
                  <c:v>2016-2</c:v>
                </c:pt>
                <c:pt idx="10">
                  <c:v>2016-3</c:v>
                </c:pt>
                <c:pt idx="11">
                  <c:v>2016-4</c:v>
                </c:pt>
                <c:pt idx="12">
                  <c:v>2016-5</c:v>
                </c:pt>
                <c:pt idx="13">
                  <c:v>2016-6</c:v>
                </c:pt>
                <c:pt idx="14">
                  <c:v>2016-7</c:v>
                </c:pt>
              </c:strCache>
            </c:strRef>
          </c:cat>
          <c:val>
            <c:numRef>
              <c:f>Sheet2!$F$3:$F$17</c:f>
              <c:numCache>
                <c:formatCode>General</c:formatCode>
                <c:ptCount val="15"/>
                <c:pt idx="0">
                  <c:v>122</c:v>
                </c:pt>
                <c:pt idx="1">
                  <c:v>85</c:v>
                </c:pt>
                <c:pt idx="2">
                  <c:v>74</c:v>
                </c:pt>
                <c:pt idx="3">
                  <c:v>79</c:v>
                </c:pt>
                <c:pt idx="5">
                  <c:v>100</c:v>
                </c:pt>
                <c:pt idx="6">
                  <c:v>131</c:v>
                </c:pt>
                <c:pt idx="7">
                  <c:v>100</c:v>
                </c:pt>
                <c:pt idx="9">
                  <c:v>250</c:v>
                </c:pt>
                <c:pt idx="10">
                  <c:v>157</c:v>
                </c:pt>
                <c:pt idx="11">
                  <c:v>99</c:v>
                </c:pt>
                <c:pt idx="12">
                  <c:v>447</c:v>
                </c:pt>
              </c:numCache>
            </c:numRef>
          </c:val>
        </c:ser>
        <c:dLbls>
          <c:showLegendKey val="0"/>
          <c:showVal val="0"/>
          <c:showCatName val="0"/>
          <c:showSerName val="0"/>
          <c:showPercent val="0"/>
          <c:showBubbleSize val="0"/>
        </c:dLbls>
        <c:gapWidth val="50"/>
        <c:overlap val="100"/>
        <c:axId val="-1223222816"/>
        <c:axId val="-1223220640"/>
      </c:barChart>
      <c:catAx>
        <c:axId val="-1223222816"/>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headEnd type="none" w="sm" len="sm"/>
            <a:tailEnd type="none" w="sm" len="sm"/>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223220640"/>
        <c:crosses val="autoZero"/>
        <c:auto val="1"/>
        <c:lblAlgn val="ctr"/>
        <c:lblOffset val="100"/>
        <c:noMultiLvlLbl val="0"/>
      </c:catAx>
      <c:valAx>
        <c:axId val="-1223220640"/>
        <c:scaling>
          <c:orientation val="minMax"/>
        </c:scaling>
        <c:delete val="0"/>
        <c:axPos val="l"/>
        <c:majorGridlines>
          <c:spPr>
            <a:ln w="9525" cap="flat" cmpd="sng" algn="ctr">
              <a:gradFill>
                <a:gsLst>
                  <a:gs pos="0">
                    <a:schemeClr val="tx1">
                      <a:lumMod val="5000"/>
                      <a:lumOff val="95000"/>
                    </a:schemeClr>
                  </a:gs>
                  <a:gs pos="100000">
                    <a:schemeClr val="tx1">
                      <a:lumMod val="15000"/>
                      <a:lumOff val="8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22322281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[#LN00308.xls]Sheet2!PivotTable2</c:name>
    <c:fmtId val="11"/>
  </c:pivotSource>
  <c:chart>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pivotFmt>
      <c:pivotFmt>
        <c:idx val="4"/>
        <c:spPr>
          <a:solidFill>
            <a:schemeClr val="accent1"/>
          </a:solidFill>
          <a:ln>
            <a:noFill/>
          </a:ln>
          <a:effectLst/>
        </c:spPr>
        <c:marker>
          <c:symbol val="none"/>
        </c:marker>
      </c:pivotFmt>
      <c:pivotFmt>
        <c:idx val="5"/>
        <c:spPr>
          <a:solidFill>
            <a:schemeClr val="accent1"/>
          </a:solidFill>
          <a:ln>
            <a:noFill/>
          </a:ln>
          <a:effectLst/>
        </c:spPr>
        <c:marker>
          <c:symbol val="none"/>
        </c:marker>
      </c:pivotFmt>
      <c:pivotFmt>
        <c:idx val="6"/>
        <c:spPr>
          <a:solidFill>
            <a:schemeClr val="accent1"/>
          </a:solidFill>
          <a:ln>
            <a:noFill/>
          </a:ln>
          <a:effectLst/>
        </c:spPr>
        <c:marker>
          <c:symbol val="none"/>
        </c:marker>
      </c:pivotFmt>
      <c:pivotFmt>
        <c:idx val="7"/>
        <c:spPr>
          <a:solidFill>
            <a:schemeClr val="accent1"/>
          </a:solidFill>
          <a:ln>
            <a:noFill/>
          </a:ln>
          <a:effectLst/>
        </c:spPr>
        <c:marker>
          <c:symbol val="none"/>
        </c:marker>
      </c:pivotFmt>
      <c:pivotFmt>
        <c:idx val="8"/>
        <c:spPr>
          <a:solidFill>
            <a:schemeClr val="accent1"/>
          </a:solidFill>
          <a:ln>
            <a:noFill/>
          </a:ln>
          <a:effectLst/>
        </c:spPr>
        <c:marker>
          <c:symbol val="none"/>
        </c:marker>
      </c:pivotFmt>
      <c:pivotFmt>
        <c:idx val="9"/>
        <c:spPr>
          <a:solidFill>
            <a:schemeClr val="accent1"/>
          </a:solidFill>
          <a:ln>
            <a:noFill/>
          </a:ln>
          <a:effectLst/>
        </c:spPr>
        <c:marker>
          <c:symbol val="none"/>
        </c:marker>
      </c:pivotFmt>
      <c:pivotFmt>
        <c:idx val="10"/>
        <c:spPr>
          <a:solidFill>
            <a:schemeClr val="accent1"/>
          </a:solidFill>
          <a:ln>
            <a:noFill/>
          </a:ln>
          <a:effectLst/>
        </c:spPr>
        <c:marker>
          <c:symbol val="none"/>
        </c:marker>
      </c:pivotFmt>
      <c:pivotFmt>
        <c:idx val="11"/>
        <c:spPr>
          <a:solidFill>
            <a:schemeClr val="accent1"/>
          </a:solidFill>
          <a:ln>
            <a:noFill/>
          </a:ln>
          <a:effectLst/>
        </c:spPr>
        <c:marker>
          <c:symbol val="none"/>
        </c:marker>
      </c:pivotFmt>
      <c:pivotFmt>
        <c:idx val="12"/>
        <c:spPr>
          <a:solidFill>
            <a:schemeClr val="accent1"/>
          </a:solidFill>
          <a:ln>
            <a:noFill/>
          </a:ln>
          <a:effectLst/>
        </c:spPr>
        <c:marker>
          <c:symbol val="none"/>
        </c:marker>
      </c:pivotFmt>
      <c:pivotFmt>
        <c:idx val="13"/>
        <c:spPr>
          <a:solidFill>
            <a:schemeClr val="accent1"/>
          </a:solidFill>
          <a:ln>
            <a:noFill/>
          </a:ln>
          <a:effectLst/>
        </c:spPr>
        <c:marker>
          <c:symbol val="none"/>
        </c:marker>
      </c:pivotFmt>
      <c:pivotFmt>
        <c:idx val="14"/>
        <c:spPr>
          <a:solidFill>
            <a:schemeClr val="accent1"/>
          </a:solidFill>
          <a:ln>
            <a:noFill/>
          </a:ln>
          <a:effectLst/>
        </c:spPr>
        <c:marker>
          <c:symbol val="none"/>
        </c:marker>
      </c:pivotFmt>
      <c:pivotFmt>
        <c:idx val="15"/>
        <c:spPr>
          <a:solidFill>
            <a:schemeClr val="accent1"/>
          </a:solidFill>
          <a:ln>
            <a:noFill/>
          </a:ln>
          <a:effectLst/>
        </c:spPr>
        <c:marker>
          <c:symbol val="none"/>
        </c:marker>
      </c:pivotFmt>
      <c:pivotFmt>
        <c:idx val="16"/>
        <c:spPr>
          <a:solidFill>
            <a:schemeClr val="accent1"/>
          </a:solidFill>
          <a:ln>
            <a:noFill/>
          </a:ln>
          <a:effectLst/>
        </c:spPr>
        <c:marker>
          <c:symbol val="none"/>
        </c:marker>
      </c:pivotFmt>
      <c:pivotFmt>
        <c:idx val="17"/>
        <c:spPr>
          <a:solidFill>
            <a:schemeClr val="accent1"/>
          </a:solidFill>
          <a:ln>
            <a:noFill/>
          </a:ln>
          <a:effectLst/>
        </c:spPr>
        <c:marker>
          <c:symbol val="none"/>
        </c:marker>
      </c:pivotFmt>
      <c:pivotFmt>
        <c:idx val="18"/>
        <c:spPr>
          <a:solidFill>
            <a:schemeClr val="accent1"/>
          </a:solidFill>
          <a:ln>
            <a:noFill/>
          </a:ln>
          <a:effectLst/>
        </c:spPr>
        <c:marker>
          <c:symbol val="none"/>
        </c:marker>
      </c:pivotFmt>
      <c:pivotFmt>
        <c:idx val="19"/>
        <c:spPr>
          <a:solidFill>
            <a:schemeClr val="accent1"/>
          </a:solidFill>
          <a:ln>
            <a:noFill/>
          </a:ln>
          <a:effectLst/>
        </c:spPr>
        <c:marker>
          <c:symbol val="none"/>
        </c:marker>
      </c:pivotFmt>
      <c:pivotFmt>
        <c:idx val="20"/>
        <c:spPr>
          <a:solidFill>
            <a:schemeClr val="accent1"/>
          </a:solidFill>
          <a:ln>
            <a:noFill/>
          </a:ln>
          <a:effectLst/>
        </c:spPr>
        <c:marker>
          <c:symbol val="none"/>
        </c:marker>
      </c:pivotFmt>
      <c:pivotFmt>
        <c:idx val="21"/>
        <c:spPr>
          <a:solidFill>
            <a:schemeClr val="accent1"/>
          </a:solidFill>
          <a:ln>
            <a:noFill/>
          </a:ln>
          <a:effectLst/>
        </c:spPr>
        <c:marker>
          <c:symbol val="none"/>
        </c:marker>
      </c:pivotFmt>
      <c:pivotFmt>
        <c:idx val="22"/>
        <c:spPr>
          <a:solidFill>
            <a:schemeClr val="accent1"/>
          </a:solidFill>
          <a:ln>
            <a:noFill/>
          </a:ln>
          <a:effectLst/>
        </c:spPr>
        <c:marker>
          <c:symbol val="none"/>
        </c:marker>
      </c:pivotFmt>
      <c:pivotFmt>
        <c:idx val="23"/>
        <c:spPr>
          <a:solidFill>
            <a:schemeClr val="accent1"/>
          </a:solidFill>
          <a:ln>
            <a:noFill/>
          </a:ln>
          <a:effectLst/>
        </c:spPr>
        <c:marker>
          <c:symbol val="none"/>
        </c:marker>
      </c:pivotFmt>
      <c:pivotFmt>
        <c:idx val="24"/>
        <c:spPr>
          <a:solidFill>
            <a:schemeClr val="accent1"/>
          </a:solidFill>
          <a:ln>
            <a:noFill/>
          </a:ln>
          <a:effectLst/>
        </c:spPr>
        <c:marker>
          <c:symbol val="none"/>
        </c:marker>
      </c:pivotFmt>
      <c:pivotFmt>
        <c:idx val="25"/>
        <c:spPr>
          <a:solidFill>
            <a:schemeClr val="accent1"/>
          </a:solidFill>
          <a:ln>
            <a:noFill/>
          </a:ln>
          <a:effectLst/>
        </c:spPr>
        <c:marker>
          <c:symbol val="none"/>
        </c:marker>
      </c:pivotFmt>
      <c:pivotFmt>
        <c:idx val="26"/>
        <c:spPr>
          <a:solidFill>
            <a:schemeClr val="accent1"/>
          </a:solidFill>
          <a:ln>
            <a:noFill/>
          </a:ln>
          <a:effectLst/>
        </c:spPr>
        <c:marker>
          <c:symbol val="none"/>
        </c:marker>
      </c:pivotFmt>
      <c:pivotFmt>
        <c:idx val="27"/>
        <c:spPr>
          <a:solidFill>
            <a:schemeClr val="accent1"/>
          </a:solidFill>
          <a:ln>
            <a:noFill/>
          </a:ln>
          <a:effectLst/>
        </c:spPr>
        <c:marker>
          <c:symbol val="none"/>
        </c:marker>
      </c:pivotFmt>
      <c:pivotFmt>
        <c:idx val="28"/>
        <c:spPr>
          <a:solidFill>
            <a:schemeClr val="accent1"/>
          </a:solidFill>
          <a:ln>
            <a:noFill/>
          </a:ln>
          <a:effectLst/>
        </c:spPr>
        <c:marker>
          <c:symbol val="none"/>
        </c:marker>
      </c:pivotFmt>
      <c:pivotFmt>
        <c:idx val="29"/>
        <c:spPr>
          <a:solidFill>
            <a:schemeClr val="accent1"/>
          </a:solidFill>
          <a:ln>
            <a:noFill/>
          </a:ln>
          <a:effectLst/>
        </c:spPr>
        <c:marker>
          <c:symbol val="none"/>
        </c:marker>
      </c:pivotFmt>
      <c:pivotFmt>
        <c:idx val="30"/>
        <c:spPr>
          <a:solidFill>
            <a:schemeClr val="accent1"/>
          </a:solidFill>
          <a:ln>
            <a:noFill/>
          </a:ln>
          <a:effectLst/>
        </c:spPr>
        <c:marker>
          <c:symbol val="none"/>
        </c:marker>
      </c:pivotFmt>
      <c:pivotFmt>
        <c:idx val="31"/>
        <c:spPr>
          <a:solidFill>
            <a:schemeClr val="accent1"/>
          </a:solidFill>
          <a:ln>
            <a:noFill/>
          </a:ln>
          <a:effectLst/>
        </c:spPr>
        <c:marker>
          <c:symbol val="none"/>
        </c:marker>
      </c:pivotFmt>
      <c:pivotFmt>
        <c:idx val="32"/>
        <c:spPr>
          <a:solidFill>
            <a:schemeClr val="accent1"/>
          </a:solidFill>
          <a:ln>
            <a:noFill/>
          </a:ln>
          <a:effectLst/>
        </c:spPr>
        <c:marker>
          <c:symbol val="none"/>
        </c:marker>
      </c:pivotFmt>
      <c:pivotFmt>
        <c:idx val="33"/>
        <c:spPr>
          <a:solidFill>
            <a:schemeClr val="accent1"/>
          </a:solidFill>
          <a:ln>
            <a:noFill/>
          </a:ln>
          <a:effectLst/>
        </c:spPr>
        <c:marker>
          <c:symbol val="none"/>
        </c:marker>
      </c:pivotFmt>
      <c:pivotFmt>
        <c:idx val="34"/>
        <c:spPr>
          <a:solidFill>
            <a:schemeClr val="accent1"/>
          </a:solidFill>
          <a:ln>
            <a:noFill/>
          </a:ln>
          <a:effectLst/>
        </c:spPr>
        <c:marker>
          <c:symbol val="none"/>
        </c:marker>
      </c:pivotFmt>
      <c:pivotFmt>
        <c:idx val="35"/>
        <c:spPr>
          <a:solidFill>
            <a:schemeClr val="accent1"/>
          </a:solidFill>
          <a:ln>
            <a:noFill/>
          </a:ln>
          <a:effectLst/>
        </c:spPr>
        <c:marker>
          <c:symbol val="none"/>
        </c:marker>
      </c:pivotFmt>
      <c:pivotFmt>
        <c:idx val="36"/>
        <c:spPr>
          <a:solidFill>
            <a:schemeClr val="accent1"/>
          </a:solidFill>
          <a:ln>
            <a:noFill/>
          </a:ln>
          <a:effectLst/>
        </c:spPr>
        <c:marker>
          <c:symbol val="none"/>
        </c:marker>
      </c:pivotFmt>
      <c:pivotFmt>
        <c:idx val="37"/>
        <c:spPr>
          <a:solidFill>
            <a:schemeClr val="accent1"/>
          </a:solidFill>
          <a:ln>
            <a:noFill/>
          </a:ln>
          <a:effectLst/>
        </c:spPr>
        <c:marker>
          <c:symbol val="none"/>
        </c:marker>
      </c:pivotFmt>
      <c:pivotFmt>
        <c:idx val="38"/>
        <c:spPr>
          <a:solidFill>
            <a:schemeClr val="accent1"/>
          </a:solidFill>
          <a:ln>
            <a:noFill/>
          </a:ln>
          <a:effectLst/>
        </c:spPr>
        <c:marker>
          <c:symbol val="none"/>
        </c:marker>
      </c:pivotFmt>
      <c:pivotFmt>
        <c:idx val="39"/>
        <c:spPr>
          <a:solidFill>
            <a:schemeClr val="accent1"/>
          </a:solidFill>
          <a:ln>
            <a:noFill/>
          </a:ln>
          <a:effectLst/>
        </c:spPr>
        <c:marker>
          <c:symbol val="none"/>
        </c:marker>
      </c:pivotFmt>
      <c:pivotFmt>
        <c:idx val="40"/>
        <c:spPr>
          <a:solidFill>
            <a:schemeClr val="accent1"/>
          </a:solidFill>
          <a:ln>
            <a:noFill/>
          </a:ln>
          <a:effectLst/>
        </c:spPr>
        <c:marker>
          <c:symbol val="none"/>
        </c:marker>
      </c:pivotFmt>
      <c:pivotFmt>
        <c:idx val="41"/>
        <c:spPr>
          <a:solidFill>
            <a:schemeClr val="accent1"/>
          </a:solidFill>
          <a:ln>
            <a:noFill/>
          </a:ln>
          <a:effectLst/>
        </c:spPr>
        <c:marker>
          <c:symbol val="none"/>
        </c:marker>
      </c:pivotFmt>
      <c:pivotFmt>
        <c:idx val="42"/>
        <c:spPr>
          <a:solidFill>
            <a:schemeClr val="accent1"/>
          </a:solidFill>
          <a:ln>
            <a:noFill/>
          </a:ln>
          <a:effectLst/>
        </c:spPr>
        <c:marker>
          <c:symbol val="none"/>
        </c:marker>
      </c:pivotFmt>
      <c:pivotFmt>
        <c:idx val="43"/>
        <c:spPr>
          <a:solidFill>
            <a:schemeClr val="accent1"/>
          </a:solidFill>
          <a:ln>
            <a:noFill/>
          </a:ln>
          <a:effectLst/>
        </c:spPr>
        <c:marker>
          <c:symbol val="none"/>
        </c:marker>
      </c:pivotFmt>
      <c:pivotFmt>
        <c:idx val="44"/>
        <c:spPr>
          <a:solidFill>
            <a:schemeClr val="accent1"/>
          </a:solidFill>
          <a:ln>
            <a:noFill/>
          </a:ln>
          <a:effectLst/>
        </c:spPr>
        <c:marker>
          <c:symbol val="none"/>
        </c:marker>
      </c:pivotFmt>
      <c:pivotFmt>
        <c:idx val="45"/>
        <c:spPr>
          <a:solidFill>
            <a:schemeClr val="accent1"/>
          </a:solidFill>
          <a:ln>
            <a:noFill/>
          </a:ln>
          <a:effectLst/>
        </c:spPr>
        <c:marker>
          <c:symbol val="none"/>
        </c:marker>
      </c:pivotFmt>
      <c:pivotFmt>
        <c:idx val="46"/>
        <c:spPr>
          <a:solidFill>
            <a:schemeClr val="accent1"/>
          </a:solidFill>
          <a:ln>
            <a:noFill/>
          </a:ln>
          <a:effectLst/>
        </c:spPr>
        <c:marker>
          <c:symbol val="none"/>
        </c:marker>
      </c:pivotFmt>
      <c:pivotFmt>
        <c:idx val="47"/>
        <c:spPr>
          <a:solidFill>
            <a:schemeClr val="accent1"/>
          </a:solidFill>
          <a:ln>
            <a:noFill/>
          </a:ln>
          <a:effectLst/>
        </c:spPr>
        <c:marker>
          <c:symbol val="none"/>
        </c:marker>
      </c:pivotFmt>
      <c:pivotFmt>
        <c:idx val="48"/>
        <c:spPr>
          <a:solidFill>
            <a:schemeClr val="accent1"/>
          </a:solidFill>
          <a:ln>
            <a:noFill/>
          </a:ln>
          <a:effectLst/>
        </c:spPr>
        <c:marker>
          <c:symbol val="none"/>
        </c:marker>
      </c:pivotFmt>
      <c:pivotFmt>
        <c:idx val="49"/>
        <c:spPr>
          <a:solidFill>
            <a:schemeClr val="accent1"/>
          </a:solidFill>
          <a:ln>
            <a:noFill/>
          </a:ln>
          <a:effectLst/>
        </c:spPr>
        <c:marker>
          <c:symbol val="none"/>
        </c:marker>
      </c:pivotFmt>
      <c:pivotFmt>
        <c:idx val="50"/>
        <c:spPr>
          <a:solidFill>
            <a:schemeClr val="accent1"/>
          </a:solidFill>
          <a:ln>
            <a:noFill/>
          </a:ln>
          <a:effectLst/>
        </c:spPr>
        <c:marker>
          <c:symbol val="none"/>
        </c:marker>
      </c:pivotFmt>
      <c:pivotFmt>
        <c:idx val="51"/>
        <c:spPr>
          <a:solidFill>
            <a:schemeClr val="accent1"/>
          </a:solidFill>
          <a:ln>
            <a:noFill/>
          </a:ln>
          <a:effectLst/>
        </c:spPr>
        <c:marker>
          <c:symbol val="none"/>
        </c:marker>
      </c:pivotFmt>
      <c:pivotFmt>
        <c:idx val="52"/>
        <c:spPr>
          <a:solidFill>
            <a:schemeClr val="accent1"/>
          </a:solidFill>
          <a:ln>
            <a:noFill/>
          </a:ln>
          <a:effectLst/>
        </c:spPr>
        <c:marker>
          <c:symbol val="none"/>
        </c:marker>
      </c:pivotFmt>
      <c:pivotFmt>
        <c:idx val="53"/>
        <c:spPr>
          <a:solidFill>
            <a:schemeClr val="accent1"/>
          </a:solidFill>
          <a:ln>
            <a:noFill/>
          </a:ln>
          <a:effectLst/>
        </c:spPr>
        <c:marker>
          <c:symbol val="none"/>
        </c:marker>
      </c:pivotFmt>
      <c:pivotFmt>
        <c:idx val="54"/>
        <c:spPr>
          <a:solidFill>
            <a:schemeClr val="accent1"/>
          </a:solidFill>
          <a:ln>
            <a:noFill/>
          </a:ln>
          <a:effectLst/>
        </c:spPr>
        <c:marker>
          <c:symbol val="none"/>
        </c:marker>
      </c:pivotFmt>
      <c:pivotFmt>
        <c:idx val="55"/>
        <c:spPr>
          <a:solidFill>
            <a:schemeClr val="accent1"/>
          </a:solidFill>
          <a:ln>
            <a:noFill/>
          </a:ln>
          <a:effectLst/>
        </c:spPr>
        <c:marker>
          <c:symbol val="none"/>
        </c:marker>
      </c:pivotFmt>
      <c:pivotFmt>
        <c:idx val="56"/>
        <c:spPr>
          <a:solidFill>
            <a:schemeClr val="accent1"/>
          </a:solidFill>
          <a:ln>
            <a:noFill/>
          </a:ln>
          <a:effectLst/>
        </c:spPr>
        <c:marker>
          <c:symbol val="none"/>
        </c:marker>
      </c:pivotFmt>
      <c:pivotFmt>
        <c:idx val="57"/>
        <c:spPr>
          <a:solidFill>
            <a:schemeClr val="accent1"/>
          </a:solidFill>
          <a:ln>
            <a:noFill/>
          </a:ln>
          <a:effectLst/>
        </c:spPr>
        <c:marker>
          <c:symbol val="none"/>
        </c:marker>
      </c:pivotFmt>
      <c:pivotFmt>
        <c:idx val="58"/>
        <c:spPr>
          <a:solidFill>
            <a:schemeClr val="accent1"/>
          </a:solidFill>
          <a:ln>
            <a:noFill/>
          </a:ln>
          <a:effectLst/>
        </c:spPr>
        <c:marker>
          <c:symbol val="none"/>
        </c:marker>
      </c:pivotFmt>
      <c:pivotFmt>
        <c:idx val="59"/>
        <c:spPr>
          <a:solidFill>
            <a:schemeClr val="accent1"/>
          </a:solidFill>
          <a:ln>
            <a:noFill/>
          </a:ln>
          <a:effectLst/>
        </c:spPr>
        <c:marker>
          <c:symbol val="none"/>
        </c:marker>
      </c:pivotFmt>
      <c:pivotFmt>
        <c:idx val="60"/>
        <c:spPr>
          <a:solidFill>
            <a:schemeClr val="accent1"/>
          </a:solidFill>
          <a:ln>
            <a:noFill/>
          </a:ln>
          <a:effectLst/>
        </c:spPr>
        <c:marker>
          <c:symbol val="none"/>
        </c:marker>
      </c:pivotFmt>
      <c:pivotFmt>
        <c:idx val="61"/>
        <c:spPr>
          <a:solidFill>
            <a:schemeClr val="accent1"/>
          </a:solidFill>
          <a:ln>
            <a:noFill/>
          </a:ln>
          <a:effectLst/>
        </c:spPr>
        <c:marker>
          <c:symbol val="none"/>
        </c:marker>
      </c:pivotFmt>
      <c:pivotFmt>
        <c:idx val="62"/>
        <c:spPr>
          <a:solidFill>
            <a:schemeClr val="accent1"/>
          </a:solidFill>
          <a:ln>
            <a:noFill/>
          </a:ln>
          <a:effectLst/>
        </c:spPr>
        <c:marker>
          <c:symbol val="none"/>
        </c:marker>
      </c:pivotFmt>
      <c:pivotFmt>
        <c:idx val="63"/>
        <c:spPr>
          <a:solidFill>
            <a:schemeClr val="accent1"/>
          </a:solidFill>
          <a:ln>
            <a:noFill/>
          </a:ln>
          <a:effectLst/>
        </c:spPr>
        <c:marker>
          <c:symbol val="none"/>
        </c:marker>
      </c:pivotFmt>
      <c:pivotFmt>
        <c:idx val="64"/>
        <c:spPr>
          <a:solidFill>
            <a:schemeClr val="accent1"/>
          </a:solidFill>
          <a:ln>
            <a:noFill/>
          </a:ln>
          <a:effectLst/>
        </c:spPr>
        <c:marker>
          <c:symbol val="none"/>
        </c:marker>
      </c:pivotFmt>
      <c:pivotFmt>
        <c:idx val="65"/>
        <c:spPr>
          <a:solidFill>
            <a:schemeClr val="accent1"/>
          </a:solidFill>
          <a:ln>
            <a:noFill/>
          </a:ln>
          <a:effectLst/>
        </c:spPr>
        <c:marker>
          <c:symbol val="none"/>
        </c:marker>
      </c:pivotFmt>
      <c:pivotFmt>
        <c:idx val="66"/>
        <c:spPr>
          <a:solidFill>
            <a:schemeClr val="accent1"/>
          </a:solidFill>
          <a:ln>
            <a:noFill/>
          </a:ln>
          <a:effectLst/>
        </c:spPr>
        <c:marker>
          <c:symbol val="none"/>
        </c:marker>
      </c:pivotFmt>
      <c:pivotFmt>
        <c:idx val="67"/>
        <c:spPr>
          <a:solidFill>
            <a:schemeClr val="accent1"/>
          </a:solidFill>
          <a:ln>
            <a:noFill/>
          </a:ln>
          <a:effectLst/>
        </c:spPr>
        <c:marker>
          <c:symbol val="none"/>
        </c:marker>
      </c:pivotFmt>
      <c:pivotFmt>
        <c:idx val="68"/>
        <c:spPr>
          <a:solidFill>
            <a:schemeClr val="accent1"/>
          </a:solidFill>
          <a:ln>
            <a:noFill/>
          </a:ln>
          <a:effectLst/>
        </c:spPr>
        <c:marker>
          <c:symbol val="none"/>
        </c:marker>
      </c:pivotFmt>
      <c:pivotFmt>
        <c:idx val="69"/>
        <c:spPr>
          <a:solidFill>
            <a:schemeClr val="accent1"/>
          </a:solidFill>
          <a:ln>
            <a:noFill/>
          </a:ln>
          <a:effectLst/>
        </c:spPr>
        <c:marker>
          <c:symbol val="none"/>
        </c:marker>
      </c:pivotFmt>
      <c:pivotFmt>
        <c:idx val="70"/>
        <c:spPr>
          <a:solidFill>
            <a:schemeClr val="accent1"/>
          </a:solidFill>
          <a:ln>
            <a:noFill/>
          </a:ln>
          <a:effectLst/>
        </c:spPr>
        <c:marker>
          <c:symbol val="none"/>
        </c:marker>
      </c:pivotFmt>
      <c:pivotFmt>
        <c:idx val="71"/>
        <c:spPr>
          <a:solidFill>
            <a:schemeClr val="accent1"/>
          </a:solidFill>
          <a:ln>
            <a:noFill/>
          </a:ln>
          <a:effectLst/>
        </c:spPr>
        <c:marker>
          <c:symbol val="none"/>
        </c:marker>
      </c:pivotFmt>
      <c:pivotFmt>
        <c:idx val="72"/>
        <c:spPr>
          <a:solidFill>
            <a:schemeClr val="accent1"/>
          </a:solidFill>
          <a:ln>
            <a:noFill/>
          </a:ln>
          <a:effectLst/>
        </c:spPr>
        <c:marker>
          <c:symbol val="none"/>
        </c:marker>
      </c:pivotFmt>
      <c:pivotFmt>
        <c:idx val="73"/>
        <c:spPr>
          <a:solidFill>
            <a:schemeClr val="accent1"/>
          </a:solidFill>
          <a:ln>
            <a:noFill/>
          </a:ln>
          <a:effectLst/>
        </c:spPr>
        <c:marker>
          <c:symbol val="none"/>
        </c:marker>
      </c:pivotFmt>
      <c:pivotFmt>
        <c:idx val="74"/>
        <c:spPr>
          <a:solidFill>
            <a:schemeClr val="accent1"/>
          </a:solidFill>
          <a:ln>
            <a:noFill/>
          </a:ln>
          <a:effectLst/>
        </c:spPr>
        <c:marker>
          <c:symbol val="none"/>
        </c:marker>
      </c:pivotFmt>
      <c:pivotFmt>
        <c:idx val="75"/>
        <c:spPr>
          <a:solidFill>
            <a:schemeClr val="accent1"/>
          </a:solidFill>
          <a:ln>
            <a:noFill/>
          </a:ln>
          <a:effectLst/>
        </c:spPr>
        <c:marker>
          <c:symbol val="none"/>
        </c:marker>
      </c:pivotFmt>
      <c:pivotFmt>
        <c:idx val="76"/>
        <c:spPr>
          <a:solidFill>
            <a:schemeClr val="accent1"/>
          </a:solidFill>
          <a:ln>
            <a:noFill/>
          </a:ln>
          <a:effectLst/>
        </c:spPr>
        <c:marker>
          <c:symbol val="none"/>
        </c:marker>
      </c:pivotFmt>
      <c:pivotFmt>
        <c:idx val="77"/>
        <c:spPr>
          <a:solidFill>
            <a:schemeClr val="accent1"/>
          </a:solidFill>
          <a:ln>
            <a:noFill/>
          </a:ln>
          <a:effectLst/>
        </c:spPr>
        <c:marker>
          <c:symbol val="none"/>
        </c:marker>
      </c:pivotFmt>
      <c:pivotFmt>
        <c:idx val="78"/>
        <c:spPr>
          <a:solidFill>
            <a:schemeClr val="accent1"/>
          </a:solidFill>
          <a:ln>
            <a:noFill/>
          </a:ln>
          <a:effectLst/>
        </c:spPr>
        <c:marker>
          <c:symbol val="none"/>
        </c:marker>
      </c:pivotFmt>
      <c:pivotFmt>
        <c:idx val="79"/>
        <c:spPr>
          <a:solidFill>
            <a:schemeClr val="accent1"/>
          </a:solidFill>
          <a:ln>
            <a:noFill/>
          </a:ln>
          <a:effectLst/>
        </c:spPr>
        <c:marker>
          <c:symbol val="none"/>
        </c:marker>
      </c:pivotFmt>
      <c:pivotFmt>
        <c:idx val="80"/>
        <c:spPr>
          <a:solidFill>
            <a:schemeClr val="accent1"/>
          </a:solidFill>
          <a:ln>
            <a:noFill/>
          </a:ln>
          <a:effectLst/>
        </c:spPr>
        <c:marker>
          <c:symbol val="none"/>
        </c:marker>
      </c:pivotFmt>
      <c:pivotFmt>
        <c:idx val="81"/>
        <c:spPr>
          <a:solidFill>
            <a:schemeClr val="accent1"/>
          </a:solidFill>
          <a:ln>
            <a:noFill/>
          </a:ln>
          <a:effectLst/>
        </c:spPr>
        <c:marker>
          <c:symbol val="none"/>
        </c:marker>
      </c:pivotFmt>
      <c:pivotFmt>
        <c:idx val="82"/>
        <c:spPr>
          <a:solidFill>
            <a:schemeClr val="accent1"/>
          </a:solidFill>
          <a:ln>
            <a:noFill/>
          </a:ln>
          <a:effectLst/>
        </c:spPr>
        <c:marker>
          <c:symbol val="none"/>
        </c:marker>
      </c:pivotFmt>
      <c:pivotFmt>
        <c:idx val="83"/>
        <c:spPr>
          <a:solidFill>
            <a:schemeClr val="accent1"/>
          </a:solidFill>
          <a:ln>
            <a:noFill/>
          </a:ln>
          <a:effectLst/>
        </c:spPr>
        <c:marker>
          <c:symbol val="none"/>
        </c:marker>
      </c:pivotFmt>
      <c:pivotFmt>
        <c:idx val="84"/>
        <c:spPr>
          <a:solidFill>
            <a:schemeClr val="accent1"/>
          </a:solidFill>
          <a:ln>
            <a:noFill/>
          </a:ln>
          <a:effectLst/>
        </c:spPr>
        <c:marker>
          <c:symbol val="none"/>
        </c:marker>
      </c:pivotFmt>
      <c:pivotFmt>
        <c:idx val="85"/>
        <c:spPr>
          <a:solidFill>
            <a:schemeClr val="accent1"/>
          </a:solidFill>
          <a:ln>
            <a:noFill/>
          </a:ln>
          <a:effectLst/>
        </c:spPr>
        <c:marker>
          <c:symbol val="none"/>
        </c:marker>
      </c:pivotFmt>
      <c:pivotFmt>
        <c:idx val="86"/>
        <c:spPr>
          <a:solidFill>
            <a:schemeClr val="accent1"/>
          </a:solidFill>
          <a:ln>
            <a:noFill/>
          </a:ln>
          <a:effectLst/>
        </c:spPr>
        <c:marker>
          <c:symbol val="none"/>
        </c:marker>
      </c:pivotFmt>
      <c:pivotFmt>
        <c:idx val="87"/>
        <c:spPr>
          <a:solidFill>
            <a:schemeClr val="accent1"/>
          </a:solidFill>
          <a:ln>
            <a:noFill/>
          </a:ln>
          <a:effectLst/>
        </c:spPr>
        <c:marker>
          <c:symbol val="none"/>
        </c:marker>
      </c:pivotFmt>
      <c:pivotFmt>
        <c:idx val="88"/>
        <c:spPr>
          <a:solidFill>
            <a:schemeClr val="accent1"/>
          </a:solidFill>
          <a:ln>
            <a:noFill/>
          </a:ln>
          <a:effectLst/>
        </c:spPr>
        <c:marker>
          <c:symbol val="none"/>
        </c:marker>
      </c:pivotFmt>
      <c:pivotFmt>
        <c:idx val="89"/>
        <c:spPr>
          <a:solidFill>
            <a:schemeClr val="accent1"/>
          </a:solidFill>
          <a:ln>
            <a:noFill/>
          </a:ln>
          <a:effectLst/>
        </c:spPr>
        <c:marker>
          <c:symbol val="none"/>
        </c:marker>
      </c:pivotFmt>
      <c:pivotFmt>
        <c:idx val="90"/>
        <c:spPr>
          <a:solidFill>
            <a:schemeClr val="accent1"/>
          </a:solidFill>
          <a:ln>
            <a:noFill/>
          </a:ln>
          <a:effectLst/>
        </c:spPr>
        <c:marker>
          <c:symbol val="none"/>
        </c:marker>
      </c:pivotFmt>
      <c:pivotFmt>
        <c:idx val="91"/>
        <c:spPr>
          <a:solidFill>
            <a:schemeClr val="accent1"/>
          </a:solidFill>
          <a:ln>
            <a:noFill/>
          </a:ln>
          <a:effectLst/>
        </c:spPr>
        <c:marker>
          <c:symbol val="none"/>
        </c:marker>
      </c:pivotFmt>
      <c:pivotFmt>
        <c:idx val="92"/>
        <c:spPr>
          <a:solidFill>
            <a:schemeClr val="accent1"/>
          </a:solidFill>
          <a:ln>
            <a:noFill/>
          </a:ln>
          <a:effectLst/>
        </c:spPr>
        <c:marker>
          <c:symbol val="none"/>
        </c:marker>
      </c:pivotFmt>
      <c:pivotFmt>
        <c:idx val="93"/>
        <c:spPr>
          <a:solidFill>
            <a:schemeClr val="accent1"/>
          </a:solidFill>
          <a:ln>
            <a:noFill/>
          </a:ln>
          <a:effectLst/>
        </c:spPr>
        <c:marker>
          <c:symbol val="none"/>
        </c:marker>
      </c:pivotFmt>
      <c:pivotFmt>
        <c:idx val="94"/>
        <c:spPr>
          <a:solidFill>
            <a:schemeClr val="accent1"/>
          </a:solidFill>
          <a:ln>
            <a:noFill/>
          </a:ln>
          <a:effectLst/>
        </c:spPr>
        <c:marker>
          <c:symbol val="none"/>
        </c:marker>
      </c:pivotFmt>
      <c:pivotFmt>
        <c:idx val="95"/>
        <c:spPr>
          <a:solidFill>
            <a:schemeClr val="accent1"/>
          </a:solidFill>
          <a:ln>
            <a:noFill/>
          </a:ln>
          <a:effectLst/>
        </c:spPr>
        <c:marker>
          <c:symbol val="none"/>
        </c:marker>
      </c:pivotFmt>
      <c:pivotFmt>
        <c:idx val="96"/>
        <c:spPr>
          <a:solidFill>
            <a:schemeClr val="accent1"/>
          </a:solidFill>
          <a:ln>
            <a:noFill/>
          </a:ln>
          <a:effectLst/>
        </c:spPr>
        <c:marker>
          <c:symbol val="none"/>
        </c:marker>
      </c:pivotFmt>
      <c:pivotFmt>
        <c:idx val="97"/>
        <c:spPr>
          <a:solidFill>
            <a:schemeClr val="accent1"/>
          </a:solidFill>
          <a:ln>
            <a:noFill/>
          </a:ln>
          <a:effectLst/>
        </c:spPr>
        <c:marker>
          <c:symbol val="none"/>
        </c:marker>
      </c:pivotFmt>
      <c:pivotFmt>
        <c:idx val="98"/>
        <c:spPr>
          <a:solidFill>
            <a:schemeClr val="accent1"/>
          </a:solidFill>
          <a:ln>
            <a:noFill/>
          </a:ln>
          <a:effectLst/>
        </c:spPr>
        <c:marker>
          <c:symbol val="none"/>
        </c:marker>
      </c:pivotFmt>
      <c:pivotFmt>
        <c:idx val="99"/>
        <c:spPr>
          <a:solidFill>
            <a:schemeClr val="accent1"/>
          </a:solidFill>
          <a:ln>
            <a:noFill/>
          </a:ln>
          <a:effectLst/>
        </c:spPr>
        <c:marker>
          <c:symbol val="none"/>
        </c:marker>
      </c:pivotFmt>
      <c:pivotFmt>
        <c:idx val="100"/>
        <c:spPr>
          <a:solidFill>
            <a:schemeClr val="accent1"/>
          </a:solidFill>
          <a:ln>
            <a:noFill/>
          </a:ln>
          <a:effectLst/>
        </c:spPr>
        <c:marker>
          <c:symbol val="none"/>
        </c:marker>
      </c:pivotFmt>
      <c:pivotFmt>
        <c:idx val="101"/>
        <c:spPr>
          <a:solidFill>
            <a:schemeClr val="accent1"/>
          </a:solidFill>
          <a:ln>
            <a:noFill/>
          </a:ln>
          <a:effectLst/>
        </c:spPr>
        <c:marker>
          <c:symbol val="none"/>
        </c:marker>
      </c:pivotFmt>
      <c:pivotFmt>
        <c:idx val="102"/>
        <c:spPr>
          <a:solidFill>
            <a:schemeClr val="accent1"/>
          </a:solidFill>
          <a:ln>
            <a:noFill/>
          </a:ln>
          <a:effectLst/>
        </c:spPr>
        <c:marker>
          <c:symbol val="none"/>
        </c:marker>
      </c:pivotFmt>
    </c:pivotFmts>
    <c:plotArea>
      <c:layout>
        <c:manualLayout>
          <c:layoutTarget val="inner"/>
          <c:xMode val="edge"/>
          <c:yMode val="edge"/>
          <c:x val="3.9831251460059641E-2"/>
          <c:y val="0.18460436937153946"/>
          <c:w val="0.87655752978521662"/>
          <c:h val="0.75421703659527251"/>
        </c:manualLayout>
      </c:layout>
      <c:barChart>
        <c:barDir val="col"/>
        <c:grouping val="stacked"/>
        <c:varyColors val="0"/>
        <c:ser>
          <c:idx val="0"/>
          <c:order val="0"/>
          <c:tx>
            <c:strRef>
              <c:f>Sheet2!$B$3:$B$4</c:f>
              <c:strCache>
                <c:ptCount val="1"/>
                <c:pt idx="0">
                  <c:v>凌冠军</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Sheet2!$A$5:$A$13</c:f>
              <c:strCache>
                <c:ptCount val="8"/>
                <c:pt idx="0">
                  <c:v>wk45</c:v>
                </c:pt>
                <c:pt idx="1">
                  <c:v>wk46</c:v>
                </c:pt>
                <c:pt idx="2">
                  <c:v>wk47</c:v>
                </c:pt>
                <c:pt idx="3">
                  <c:v>wk48</c:v>
                </c:pt>
                <c:pt idx="4">
                  <c:v>wk49</c:v>
                </c:pt>
                <c:pt idx="5">
                  <c:v>wk50</c:v>
                </c:pt>
                <c:pt idx="6">
                  <c:v>wk51</c:v>
                </c:pt>
                <c:pt idx="7">
                  <c:v>wk52</c:v>
                </c:pt>
              </c:strCache>
            </c:strRef>
          </c:cat>
          <c:val>
            <c:numRef>
              <c:f>Sheet2!$B$5:$B$13</c:f>
              <c:numCache>
                <c:formatCode>General</c:formatCode>
                <c:ptCount val="8"/>
                <c:pt idx="3">
                  <c:v>50</c:v>
                </c:pt>
                <c:pt idx="6">
                  <c:v>75</c:v>
                </c:pt>
              </c:numCache>
            </c:numRef>
          </c:val>
        </c:ser>
        <c:ser>
          <c:idx val="1"/>
          <c:order val="1"/>
          <c:tx>
            <c:strRef>
              <c:f>Sheet2!$C$3:$C$4</c:f>
              <c:strCache>
                <c:ptCount val="1"/>
                <c:pt idx="0">
                  <c:v>刘 辉</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Sheet2!$A$5:$A$13</c:f>
              <c:strCache>
                <c:ptCount val="8"/>
                <c:pt idx="0">
                  <c:v>wk45</c:v>
                </c:pt>
                <c:pt idx="1">
                  <c:v>wk46</c:v>
                </c:pt>
                <c:pt idx="2">
                  <c:v>wk47</c:v>
                </c:pt>
                <c:pt idx="3">
                  <c:v>wk48</c:v>
                </c:pt>
                <c:pt idx="4">
                  <c:v>wk49</c:v>
                </c:pt>
                <c:pt idx="5">
                  <c:v>wk50</c:v>
                </c:pt>
                <c:pt idx="6">
                  <c:v>wk51</c:v>
                </c:pt>
                <c:pt idx="7">
                  <c:v>wk52</c:v>
                </c:pt>
              </c:strCache>
            </c:strRef>
          </c:cat>
          <c:val>
            <c:numRef>
              <c:f>Sheet2!$C$5:$C$13</c:f>
              <c:numCache>
                <c:formatCode>General</c:formatCode>
                <c:ptCount val="8"/>
                <c:pt idx="0">
                  <c:v>25</c:v>
                </c:pt>
                <c:pt idx="3">
                  <c:v>75</c:v>
                </c:pt>
                <c:pt idx="5">
                  <c:v>125</c:v>
                </c:pt>
                <c:pt idx="6">
                  <c:v>200</c:v>
                </c:pt>
                <c:pt idx="7">
                  <c:v>175</c:v>
                </c:pt>
              </c:numCache>
            </c:numRef>
          </c:val>
        </c:ser>
        <c:ser>
          <c:idx val="2"/>
          <c:order val="2"/>
          <c:tx>
            <c:strRef>
              <c:f>Sheet2!$D$3:$D$4</c:f>
              <c:strCache>
                <c:ptCount val="1"/>
                <c:pt idx="0">
                  <c:v>唐翠英</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Sheet2!$A$5:$A$13</c:f>
              <c:strCache>
                <c:ptCount val="8"/>
                <c:pt idx="0">
                  <c:v>wk45</c:v>
                </c:pt>
                <c:pt idx="1">
                  <c:v>wk46</c:v>
                </c:pt>
                <c:pt idx="2">
                  <c:v>wk47</c:v>
                </c:pt>
                <c:pt idx="3">
                  <c:v>wk48</c:v>
                </c:pt>
                <c:pt idx="4">
                  <c:v>wk49</c:v>
                </c:pt>
                <c:pt idx="5">
                  <c:v>wk50</c:v>
                </c:pt>
                <c:pt idx="6">
                  <c:v>wk51</c:v>
                </c:pt>
                <c:pt idx="7">
                  <c:v>wk52</c:v>
                </c:pt>
              </c:strCache>
            </c:strRef>
          </c:cat>
          <c:val>
            <c:numRef>
              <c:f>Sheet2!$D$5:$D$13</c:f>
              <c:numCache>
                <c:formatCode>General</c:formatCode>
                <c:ptCount val="8"/>
                <c:pt idx="1">
                  <c:v>50</c:v>
                </c:pt>
                <c:pt idx="4">
                  <c:v>25</c:v>
                </c:pt>
                <c:pt idx="6">
                  <c:v>50</c:v>
                </c:pt>
              </c:numCache>
            </c:numRef>
          </c:val>
        </c:ser>
        <c:ser>
          <c:idx val="3"/>
          <c:order val="3"/>
          <c:tx>
            <c:strRef>
              <c:f>Sheet2!$E$3:$E$4</c:f>
              <c:strCache>
                <c:ptCount val="1"/>
                <c:pt idx="0">
                  <c:v>曾 琴</c:v>
                </c:pt>
              </c:strCache>
            </c:strRef>
          </c:tx>
          <c:spPr>
            <a:solidFill>
              <a:schemeClr val="tx2">
                <a:lumMod val="60000"/>
                <a:lumOff val="40000"/>
              </a:schemeClr>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Sheet2!$A$5:$A$13</c:f>
              <c:strCache>
                <c:ptCount val="8"/>
                <c:pt idx="0">
                  <c:v>wk45</c:v>
                </c:pt>
                <c:pt idx="1">
                  <c:v>wk46</c:v>
                </c:pt>
                <c:pt idx="2">
                  <c:v>wk47</c:v>
                </c:pt>
                <c:pt idx="3">
                  <c:v>wk48</c:v>
                </c:pt>
                <c:pt idx="4">
                  <c:v>wk49</c:v>
                </c:pt>
                <c:pt idx="5">
                  <c:v>wk50</c:v>
                </c:pt>
                <c:pt idx="6">
                  <c:v>wk51</c:v>
                </c:pt>
                <c:pt idx="7">
                  <c:v>wk52</c:v>
                </c:pt>
              </c:strCache>
            </c:strRef>
          </c:cat>
          <c:val>
            <c:numRef>
              <c:f>Sheet2!$E$5:$E$13</c:f>
              <c:numCache>
                <c:formatCode>General</c:formatCode>
                <c:ptCount val="8"/>
                <c:pt idx="0">
                  <c:v>98</c:v>
                </c:pt>
                <c:pt idx="1">
                  <c:v>125</c:v>
                </c:pt>
                <c:pt idx="5">
                  <c:v>100</c:v>
                </c:pt>
                <c:pt idx="6">
                  <c:v>25</c:v>
                </c:pt>
              </c:numCache>
            </c:numRef>
          </c:val>
        </c:ser>
        <c:ser>
          <c:idx val="4"/>
          <c:order val="4"/>
          <c:tx>
            <c:strRef>
              <c:f>Sheet2!$F$3:$F$4</c:f>
              <c:strCache>
                <c:ptCount val="1"/>
                <c:pt idx="0">
                  <c:v>李香玲</c:v>
                </c:pt>
              </c:strCache>
            </c:strRef>
          </c:tx>
          <c:spPr>
            <a:solidFill>
              <a:schemeClr val="accent3">
                <a:lumMod val="75000"/>
              </a:schemeClr>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Sheet2!$A$5:$A$13</c:f>
              <c:strCache>
                <c:ptCount val="8"/>
                <c:pt idx="0">
                  <c:v>wk45</c:v>
                </c:pt>
                <c:pt idx="1">
                  <c:v>wk46</c:v>
                </c:pt>
                <c:pt idx="2">
                  <c:v>wk47</c:v>
                </c:pt>
                <c:pt idx="3">
                  <c:v>wk48</c:v>
                </c:pt>
                <c:pt idx="4">
                  <c:v>wk49</c:v>
                </c:pt>
                <c:pt idx="5">
                  <c:v>wk50</c:v>
                </c:pt>
                <c:pt idx="6">
                  <c:v>wk51</c:v>
                </c:pt>
                <c:pt idx="7">
                  <c:v>wk52</c:v>
                </c:pt>
              </c:strCache>
            </c:strRef>
          </c:cat>
          <c:val>
            <c:numRef>
              <c:f>Sheet2!$F$5:$F$13</c:f>
              <c:numCache>
                <c:formatCode>General</c:formatCode>
                <c:ptCount val="8"/>
                <c:pt idx="1">
                  <c:v>150</c:v>
                </c:pt>
                <c:pt idx="4">
                  <c:v>100</c:v>
                </c:pt>
                <c:pt idx="7">
                  <c:v>25</c:v>
                </c:pt>
              </c:numCache>
            </c:numRef>
          </c:val>
        </c:ser>
        <c:ser>
          <c:idx val="5"/>
          <c:order val="5"/>
          <c:tx>
            <c:strRef>
              <c:f>Sheet2!$G$3:$G$4</c:f>
              <c:strCache>
                <c:ptCount val="1"/>
                <c:pt idx="0">
                  <c:v>瞿卫先</c:v>
                </c:pt>
              </c:strCache>
            </c:strRef>
          </c:tx>
          <c:spPr>
            <a:solidFill>
              <a:schemeClr val="bg2">
                <a:lumMod val="75000"/>
              </a:schemeClr>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Sheet2!$A$5:$A$13</c:f>
              <c:strCache>
                <c:ptCount val="8"/>
                <c:pt idx="0">
                  <c:v>wk45</c:v>
                </c:pt>
                <c:pt idx="1">
                  <c:v>wk46</c:v>
                </c:pt>
                <c:pt idx="2">
                  <c:v>wk47</c:v>
                </c:pt>
                <c:pt idx="3">
                  <c:v>wk48</c:v>
                </c:pt>
                <c:pt idx="4">
                  <c:v>wk49</c:v>
                </c:pt>
                <c:pt idx="5">
                  <c:v>wk50</c:v>
                </c:pt>
                <c:pt idx="6">
                  <c:v>wk51</c:v>
                </c:pt>
                <c:pt idx="7">
                  <c:v>wk52</c:v>
                </c:pt>
              </c:strCache>
            </c:strRef>
          </c:cat>
          <c:val>
            <c:numRef>
              <c:f>Sheet2!$G$5:$G$13</c:f>
              <c:numCache>
                <c:formatCode>General</c:formatCode>
                <c:ptCount val="8"/>
                <c:pt idx="2">
                  <c:v>50</c:v>
                </c:pt>
                <c:pt idx="3">
                  <c:v>300</c:v>
                </c:pt>
                <c:pt idx="5">
                  <c:v>100</c:v>
                </c:pt>
              </c:numCache>
            </c:numRef>
          </c:val>
        </c:ser>
        <c:ser>
          <c:idx val="6"/>
          <c:order val="6"/>
          <c:tx>
            <c:strRef>
              <c:f>Sheet2!$H$3:$H$4</c:f>
              <c:strCache>
                <c:ptCount val="1"/>
                <c:pt idx="0">
                  <c:v>石明英</c:v>
                </c:pt>
              </c:strCache>
            </c:strRef>
          </c:tx>
          <c:spPr>
            <a:solidFill>
              <a:schemeClr val="accent5">
                <a:lumMod val="40000"/>
                <a:lumOff val="60000"/>
              </a:schemeClr>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Sheet2!$A$5:$A$13</c:f>
              <c:strCache>
                <c:ptCount val="8"/>
                <c:pt idx="0">
                  <c:v>wk45</c:v>
                </c:pt>
                <c:pt idx="1">
                  <c:v>wk46</c:v>
                </c:pt>
                <c:pt idx="2">
                  <c:v>wk47</c:v>
                </c:pt>
                <c:pt idx="3">
                  <c:v>wk48</c:v>
                </c:pt>
                <c:pt idx="4">
                  <c:v>wk49</c:v>
                </c:pt>
                <c:pt idx="5">
                  <c:v>wk50</c:v>
                </c:pt>
                <c:pt idx="6">
                  <c:v>wk51</c:v>
                </c:pt>
                <c:pt idx="7">
                  <c:v>wk52</c:v>
                </c:pt>
              </c:strCache>
            </c:strRef>
          </c:cat>
          <c:val>
            <c:numRef>
              <c:f>Sheet2!$H$5:$H$13</c:f>
              <c:numCache>
                <c:formatCode>General</c:formatCode>
                <c:ptCount val="8"/>
                <c:pt idx="4">
                  <c:v>50</c:v>
                </c:pt>
              </c:numCache>
            </c:numRef>
          </c:val>
        </c:ser>
        <c:dLbls>
          <c:dLblPos val="ctr"/>
          <c:showLegendKey val="0"/>
          <c:showVal val="1"/>
          <c:showCatName val="0"/>
          <c:showSerName val="0"/>
          <c:showPercent val="0"/>
          <c:showBubbleSize val="0"/>
        </c:dLbls>
        <c:gapWidth val="150"/>
        <c:overlap val="100"/>
        <c:axId val="-1223218464"/>
        <c:axId val="-1223215744"/>
      </c:barChart>
      <c:catAx>
        <c:axId val="-122321846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223215744"/>
        <c:crosses val="autoZero"/>
        <c:auto val="1"/>
        <c:lblAlgn val="ctr"/>
        <c:lblOffset val="100"/>
        <c:noMultiLvlLbl val="0"/>
      </c:catAx>
      <c:valAx>
        <c:axId val="-1223215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22321846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0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headEnd type="none" w="sm" len="sm"/>
        <a:tailEnd type="none" w="sm" len="sm"/>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fillRef idx="0">
      <cs:styleClr val="auto"/>
    </cs:fillRef>
    <cs:effectRef idx="0"/>
    <cs:fontRef idx="minor">
      <a:schemeClr val="tx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4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drawings/drawing1.xml><?xml version="1.0" encoding="utf-8"?>
<c:userShapes xmlns:c="http://schemas.openxmlformats.org/drawingml/2006/chart">
  <cdr:relSizeAnchor xmlns:cdr="http://schemas.openxmlformats.org/drawingml/2006/chartDrawing">
    <cdr:from>
      <cdr:x>0.2911</cdr:x>
      <cdr:y>0.02428</cdr:y>
    </cdr:from>
    <cdr:to>
      <cdr:x>0.63141</cdr:x>
      <cdr:y>0.11921</cdr:y>
    </cdr:to>
    <cdr:sp macro="" textlink="">
      <cdr:nvSpPr>
        <cdr:cNvPr id="2" name="TextBox 1"/>
        <cdr:cNvSpPr txBox="1"/>
      </cdr:nvSpPr>
      <cdr:spPr>
        <a:xfrm xmlns:a="http://schemas.openxmlformats.org/drawingml/2006/main">
          <a:off x="2647950" y="104776"/>
          <a:ext cx="3095625" cy="40957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2400" dirty="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rPr>
            <a:t>A</a:t>
          </a:r>
          <a:r>
            <a:rPr lang="en-US" sz="2400" baseline="0" dirty="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rPr>
            <a:t> Shift </a:t>
          </a:r>
          <a:r>
            <a:rPr lang="zh-CN" altLang="en-US" sz="2400" dirty="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rPr>
            <a:t>人</a:t>
          </a:r>
          <a:r>
            <a:rPr lang="zh-CN" altLang="en-US" sz="2400" dirty="0" smtClean="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rPr>
            <a:t>为</a:t>
          </a:r>
          <a:r>
            <a:rPr lang="zh-CN" altLang="en-US" sz="2400" baseline="0" dirty="0" smtClean="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rPr>
            <a:t>报</a:t>
          </a:r>
          <a:r>
            <a:rPr lang="zh-CN" altLang="en-US" sz="2400" baseline="0" dirty="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rPr>
            <a:t>废统计</a:t>
          </a:r>
          <a:endParaRPr lang="en-US" sz="2400" dirty="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D6ED9F-C4B1-4F70-8DF0-9A9F51587FCD}" type="datetimeFigureOut">
              <a:rPr lang="en-US" smtClean="0"/>
              <a:t>3/8/2016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2C8816F-4CA0-493F-922C-5DCCC4A29E12}" type="slidenum">
              <a:rPr lang="en-US" smtClean="0"/>
              <a:t>‹#›</a:t>
            </a:fld>
            <a:endParaRPr lang="en-US"/>
          </a:p>
        </p:txBody>
      </p:sp>
    </p:spTree>
    <p:extLst>
      <p:ext uri="{BB962C8B-B14F-4D97-AF65-F5344CB8AC3E}">
        <p14:creationId xmlns:p14="http://schemas.microsoft.com/office/powerpoint/2010/main" val="41289094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8BFDB2-26F1-437E-B7BF-A4BF6D0B2FF3}" type="datetimeFigureOut">
              <a:rPr lang="en-US" smtClean="0"/>
              <a:t>3/8/2016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E94D41-081D-4CE1-81FF-E9443B622B6E}" type="slidenum">
              <a:rPr lang="en-US" smtClean="0"/>
              <a:t>‹#›</a:t>
            </a:fld>
            <a:endParaRPr lang="en-US" dirty="0"/>
          </a:p>
        </p:txBody>
      </p:sp>
    </p:spTree>
    <p:extLst>
      <p:ext uri="{BB962C8B-B14F-4D97-AF65-F5344CB8AC3E}">
        <p14:creationId xmlns:p14="http://schemas.microsoft.com/office/powerpoint/2010/main" val="1768726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    大家好，我是来自生产部的李豪，很荣幸为大家介绍我们小组的改善活动。这次演讲的主题是“</a:t>
            </a:r>
            <a:r>
              <a:rPr lang="en-US" altLang="zh-CN" dirty="0" smtClean="0"/>
              <a:t>Test</a:t>
            </a:r>
            <a:r>
              <a:rPr lang="zh-CN" altLang="en-US" dirty="0" smtClean="0"/>
              <a:t>生产的程序化管理”。</a:t>
            </a:r>
            <a:endParaRPr lang="en-US" altLang="zh-CN" dirty="0" smtClean="0"/>
          </a:p>
          <a:p>
            <a:endParaRPr lang="en-US" altLang="zh-CN" dirty="0" smtClean="0"/>
          </a:p>
          <a:p>
            <a:endParaRPr lang="en-US" altLang="zh-CN" dirty="0" smtClean="0"/>
          </a:p>
          <a:p>
            <a:endParaRPr lang="en-US" altLang="zh-CN" baseline="0"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r>
              <a:rPr lang="zh-CN" altLang="en-US" dirty="0" smtClean="0"/>
              <a:t>原因 目的 </a:t>
            </a:r>
            <a:r>
              <a:rPr lang="zh-CN" altLang="en-US" baseline="0" dirty="0" smtClean="0"/>
              <a:t> </a:t>
            </a:r>
            <a:endParaRPr lang="en-US" altLang="zh-CN" baseline="0" dirty="0" smtClean="0"/>
          </a:p>
          <a:p>
            <a:r>
              <a:rPr lang="zh-CN" altLang="en-US" baseline="0" dirty="0" smtClean="0"/>
              <a:t>与人为比较 滞后</a:t>
            </a:r>
            <a:endParaRPr lang="en-US" altLang="zh-CN" baseline="0" dirty="0" smtClean="0"/>
          </a:p>
          <a:p>
            <a:r>
              <a:rPr lang="zh-CN" altLang="en-US" baseline="0" dirty="0" smtClean="0"/>
              <a:t>现状  </a:t>
            </a:r>
            <a:endParaRPr lang="en-US" altLang="zh-CN" baseline="0" dirty="0" smtClean="0"/>
          </a:p>
          <a:p>
            <a:r>
              <a:rPr lang="zh-CN" altLang="en-US" baseline="0" dirty="0" smtClean="0"/>
              <a:t>目的：实时监控，及时反馈</a:t>
            </a:r>
            <a:endParaRPr lang="en-US" altLang="zh-CN" baseline="0" dirty="0" smtClean="0"/>
          </a:p>
          <a:p>
            <a:r>
              <a:rPr lang="zh-CN" altLang="en-US" dirty="0" smtClean="0"/>
              <a:t>是什么东西</a:t>
            </a:r>
            <a:endParaRPr lang="en-US" altLang="zh-CN" dirty="0" smtClean="0"/>
          </a:p>
        </p:txBody>
      </p:sp>
      <p:sp>
        <p:nvSpPr>
          <p:cNvPr id="4" name="Slide Number Placeholder 3"/>
          <p:cNvSpPr>
            <a:spLocks noGrp="1"/>
          </p:cNvSpPr>
          <p:nvPr>
            <p:ph type="sldNum" sz="quarter" idx="10"/>
          </p:nvPr>
        </p:nvSpPr>
        <p:spPr/>
        <p:txBody>
          <a:bodyPr/>
          <a:lstStyle/>
          <a:p>
            <a:fld id="{E0E94D41-081D-4CE1-81FF-E9443B622B6E}" type="slidenum">
              <a:rPr lang="en-US" smtClean="0"/>
              <a:t>1</a:t>
            </a:fld>
            <a:endParaRPr lang="en-US" dirty="0"/>
          </a:p>
        </p:txBody>
      </p:sp>
    </p:spTree>
    <p:extLst>
      <p:ext uri="{BB962C8B-B14F-4D97-AF65-F5344CB8AC3E}">
        <p14:creationId xmlns:p14="http://schemas.microsoft.com/office/powerpoint/2010/main" val="40521252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我们利用</a:t>
            </a:r>
            <a:r>
              <a:rPr lang="en-US" altLang="zh-CN" dirty="0" smtClean="0"/>
              <a:t>SAS</a:t>
            </a:r>
            <a:r>
              <a:rPr lang="zh-CN" altLang="en-US" dirty="0" smtClean="0"/>
              <a:t>语言的数据处理功能，我们使用</a:t>
            </a:r>
            <a:r>
              <a:rPr lang="en-US" altLang="zh-CN" dirty="0" smtClean="0"/>
              <a:t>SAS</a:t>
            </a:r>
            <a:r>
              <a:rPr lang="zh-CN" altLang="en-US" dirty="0" smtClean="0"/>
              <a:t>进行程序设计。通过对原始数据的加工，我们可以实现更加智能的物料监控。</a:t>
            </a:r>
            <a:endParaRPr lang="en-US" altLang="zh-CN" dirty="0" smtClean="0"/>
          </a:p>
          <a:p>
            <a:r>
              <a:rPr lang="zh-CN" altLang="en-US" dirty="0" smtClean="0"/>
              <a:t>经过改善，程序会定时将</a:t>
            </a:r>
            <a:r>
              <a:rPr lang="en-US" altLang="zh-CN" dirty="0" err="1" smtClean="0"/>
              <a:t>guzik</a:t>
            </a:r>
            <a:r>
              <a:rPr lang="zh-CN" altLang="en-US" dirty="0" smtClean="0"/>
              <a:t>物料的状态发送出来。不仅仅可以直接监控到物料是哪台机器出来的，有没有送到，生产周期是多少，还可以追溯到物料当前停留在哪个工序。通过自动发送邮件，所有工序都可以看到这些信息，然后就可以根据这些信息持续跟踪所在工序的</a:t>
            </a:r>
            <a:r>
              <a:rPr lang="en-US" altLang="zh-CN" dirty="0" smtClean="0"/>
              <a:t>send ahead</a:t>
            </a:r>
            <a:r>
              <a:rPr lang="zh-CN" altLang="en-US" dirty="0" smtClean="0"/>
              <a:t>物料。</a:t>
            </a:r>
            <a:endParaRPr lang="en-US" altLang="zh-CN" dirty="0" smtClean="0"/>
          </a:p>
          <a:p>
            <a:endParaRPr lang="en-US" altLang="zh-CN" dirty="0" smtClean="0"/>
          </a:p>
        </p:txBody>
      </p:sp>
      <p:sp>
        <p:nvSpPr>
          <p:cNvPr id="4" name="Slide Number Placeholder 3"/>
          <p:cNvSpPr>
            <a:spLocks noGrp="1"/>
          </p:cNvSpPr>
          <p:nvPr>
            <p:ph type="sldNum" sz="quarter" idx="10"/>
          </p:nvPr>
        </p:nvSpPr>
        <p:spPr/>
        <p:txBody>
          <a:bodyPr/>
          <a:lstStyle/>
          <a:p>
            <a:fld id="{E0E94D41-081D-4CE1-81FF-E9443B622B6E}" type="slidenum">
              <a:rPr lang="en-US" smtClean="0"/>
              <a:t>10</a:t>
            </a:fld>
            <a:endParaRPr lang="en-US" dirty="0"/>
          </a:p>
        </p:txBody>
      </p:sp>
    </p:spTree>
    <p:extLst>
      <p:ext uri="{BB962C8B-B14F-4D97-AF65-F5344CB8AC3E}">
        <p14:creationId xmlns:p14="http://schemas.microsoft.com/office/powerpoint/2010/main" val="2713988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磁头监控系统。</a:t>
            </a:r>
            <a:endParaRPr lang="en-US" altLang="zh-CN" dirty="0" smtClean="0"/>
          </a:p>
          <a:p>
            <a:r>
              <a:rPr lang="zh-CN" altLang="en-US" dirty="0" smtClean="0"/>
              <a:t>大家听过</a:t>
            </a:r>
            <a:r>
              <a:rPr lang="en-US" altLang="zh-CN" dirty="0" smtClean="0"/>
              <a:t>”</a:t>
            </a:r>
            <a:r>
              <a:rPr lang="zh-CN" altLang="en-US" dirty="0" smtClean="0"/>
              <a:t>黑天鹅事件</a:t>
            </a:r>
            <a:r>
              <a:rPr lang="en-US" altLang="zh-CN" dirty="0" smtClean="0"/>
              <a:t>”</a:t>
            </a:r>
            <a:r>
              <a:rPr lang="zh-CN" altLang="en-US" dirty="0" smtClean="0"/>
              <a:t>吗</a:t>
            </a:r>
            <a:r>
              <a:rPr lang="en-US" altLang="zh-CN" dirty="0" smtClean="0"/>
              <a:t>?</a:t>
            </a:r>
            <a:r>
              <a:rPr lang="zh-CN" altLang="en-US" dirty="0" smtClean="0"/>
              <a:t>就是说事情往往会以我们意想不到的方式发生。一件事情发生的概率可能微乎其微，但是它可能发生的时候往往让人猝不及防。</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p:txBody>
      </p:sp>
      <p:sp>
        <p:nvSpPr>
          <p:cNvPr id="4" name="Slide Number Placeholder 3"/>
          <p:cNvSpPr>
            <a:spLocks noGrp="1"/>
          </p:cNvSpPr>
          <p:nvPr>
            <p:ph type="sldNum" sz="quarter" idx="10"/>
          </p:nvPr>
        </p:nvSpPr>
        <p:spPr/>
        <p:txBody>
          <a:bodyPr/>
          <a:lstStyle/>
          <a:p>
            <a:fld id="{E0E94D41-081D-4CE1-81FF-E9443B622B6E}" type="slidenum">
              <a:rPr lang="en-US" smtClean="0"/>
              <a:t>11</a:t>
            </a:fld>
            <a:endParaRPr lang="en-US" dirty="0"/>
          </a:p>
        </p:txBody>
      </p:sp>
    </p:spTree>
    <p:extLst>
      <p:ext uri="{BB962C8B-B14F-4D97-AF65-F5344CB8AC3E}">
        <p14:creationId xmlns:p14="http://schemas.microsoft.com/office/powerpoint/2010/main" val="3285427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Test</a:t>
            </a:r>
            <a:r>
              <a:rPr lang="zh-CN" altLang="en-US" dirty="0" smtClean="0"/>
              <a:t>需要用到的磁头有分</a:t>
            </a:r>
            <a:r>
              <a:rPr lang="en-US" altLang="zh-CN" dirty="0" smtClean="0"/>
              <a:t>Glide</a:t>
            </a:r>
            <a:r>
              <a:rPr lang="zh-CN" altLang="en-US" dirty="0" smtClean="0"/>
              <a:t>磁头，</a:t>
            </a:r>
            <a:r>
              <a:rPr lang="en-US" altLang="zh-CN" dirty="0" smtClean="0"/>
              <a:t>Mag</a:t>
            </a:r>
            <a:r>
              <a:rPr lang="zh-CN" altLang="en-US" dirty="0" smtClean="0"/>
              <a:t>磁头，</a:t>
            </a:r>
            <a:r>
              <a:rPr lang="en-US" altLang="zh-CN" dirty="0" smtClean="0"/>
              <a:t>Burnish</a:t>
            </a:r>
            <a:r>
              <a:rPr lang="zh-CN" altLang="en-US" dirty="0" smtClean="0"/>
              <a:t>磁头，</a:t>
            </a:r>
            <a:r>
              <a:rPr lang="en-US" altLang="zh-CN" dirty="0" smtClean="0"/>
              <a:t>Glide</a:t>
            </a:r>
            <a:r>
              <a:rPr lang="zh-CN" altLang="en-US" dirty="0" smtClean="0"/>
              <a:t>磁头里面分</a:t>
            </a:r>
            <a:r>
              <a:rPr lang="en-US" altLang="zh-CN" dirty="0" smtClean="0"/>
              <a:t>PG4Z</a:t>
            </a:r>
            <a:r>
              <a:rPr lang="zh-CN" altLang="en-US" dirty="0" smtClean="0"/>
              <a:t>和</a:t>
            </a:r>
            <a:r>
              <a:rPr lang="en-US" altLang="zh-CN" dirty="0" err="1" smtClean="0"/>
              <a:t>Ufemto</a:t>
            </a:r>
            <a:r>
              <a:rPr lang="zh-CN" altLang="en-US" dirty="0" smtClean="0"/>
              <a:t>，</a:t>
            </a:r>
            <a:r>
              <a:rPr lang="en-US" altLang="zh-CN" dirty="0" smtClean="0"/>
              <a:t>Mag</a:t>
            </a:r>
            <a:r>
              <a:rPr lang="zh-CN" altLang="en-US" dirty="0" smtClean="0"/>
              <a:t>磁头分</a:t>
            </a:r>
            <a:r>
              <a:rPr lang="en-US" altLang="zh-CN" dirty="0" err="1" smtClean="0"/>
              <a:t>Mako</a:t>
            </a:r>
            <a:r>
              <a:rPr lang="zh-CN" altLang="en-US" dirty="0" smtClean="0"/>
              <a:t>和</a:t>
            </a:r>
            <a:r>
              <a:rPr lang="en-US" altLang="zh-CN" dirty="0" smtClean="0"/>
              <a:t>Python</a:t>
            </a:r>
            <a:r>
              <a:rPr lang="zh-CN" altLang="en-US" dirty="0" smtClean="0"/>
              <a:t>。</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这些不仅仅种类繁多，外形相像，每台机器使用的磁头类型又不一样。每天更换上百次的磁头中就可能出现更换的错误，这种错误发生之后往往会</a:t>
            </a:r>
            <a:r>
              <a:rPr lang="en-US" altLang="zh-CN" dirty="0" smtClean="0"/>
              <a:t>hold</a:t>
            </a:r>
            <a:r>
              <a:rPr lang="en-US" altLang="zh-CN" baseline="0" dirty="0" smtClean="0"/>
              <a:t> </a:t>
            </a:r>
            <a:r>
              <a:rPr lang="zh-CN" altLang="en-US" baseline="0" dirty="0" smtClean="0"/>
              <a:t>住很多料</a:t>
            </a:r>
            <a:r>
              <a:rPr lang="zh-CN" altLang="en-US" dirty="0" smtClean="0"/>
              <a:t>。这种极小概率的黑天鹅给我们带来了意料之外的后果。</a:t>
            </a:r>
            <a:endParaRPr lang="en-US" altLang="zh-CN" dirty="0" smtClean="0"/>
          </a:p>
        </p:txBody>
      </p:sp>
      <p:sp>
        <p:nvSpPr>
          <p:cNvPr id="4" name="Slide Number Placeholder 3"/>
          <p:cNvSpPr>
            <a:spLocks noGrp="1"/>
          </p:cNvSpPr>
          <p:nvPr>
            <p:ph type="sldNum" sz="quarter" idx="10"/>
          </p:nvPr>
        </p:nvSpPr>
        <p:spPr/>
        <p:txBody>
          <a:bodyPr/>
          <a:lstStyle/>
          <a:p>
            <a:fld id="{E0E94D41-081D-4CE1-81FF-E9443B622B6E}" type="slidenum">
              <a:rPr lang="en-US" smtClean="0"/>
              <a:t>12</a:t>
            </a:fld>
            <a:endParaRPr lang="en-US" dirty="0"/>
          </a:p>
        </p:txBody>
      </p:sp>
    </p:spTree>
    <p:extLst>
      <p:ext uri="{BB962C8B-B14F-4D97-AF65-F5344CB8AC3E}">
        <p14:creationId xmlns:p14="http://schemas.microsoft.com/office/powerpoint/2010/main" val="20788641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2014</a:t>
            </a:r>
            <a:r>
              <a:rPr lang="zh-CN" altLang="en-US" dirty="0" smtClean="0"/>
              <a:t>年因为磁头更换错误导致的</a:t>
            </a:r>
            <a:r>
              <a:rPr lang="en-US" altLang="zh-CN" dirty="0" smtClean="0"/>
              <a:t>Hold</a:t>
            </a:r>
            <a:r>
              <a:rPr lang="zh-CN" altLang="en-US" dirty="0" smtClean="0"/>
              <a:t>料达到了</a:t>
            </a:r>
            <a:r>
              <a:rPr lang="en-US" altLang="zh-CN" dirty="0" smtClean="0"/>
              <a:t>24k.</a:t>
            </a:r>
            <a:r>
              <a:rPr lang="zh-CN" altLang="en-US" baseline="0" dirty="0" smtClean="0"/>
              <a:t>   </a:t>
            </a:r>
            <a:endParaRPr lang="en-US" altLang="zh-CN" baseline="0" dirty="0" smtClean="0"/>
          </a:p>
          <a:p>
            <a:r>
              <a:rPr lang="zh-CN" altLang="en-US" baseline="0" dirty="0" smtClean="0"/>
              <a:t>面对如此大的</a:t>
            </a:r>
            <a:r>
              <a:rPr lang="en-US" altLang="zh-CN" baseline="0" dirty="0" smtClean="0"/>
              <a:t>hold</a:t>
            </a:r>
            <a:r>
              <a:rPr lang="zh-CN" altLang="en-US" baseline="0" dirty="0" smtClean="0"/>
              <a:t>料数量，我们希望这个问题实现改善。</a:t>
            </a:r>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13</a:t>
            </a:fld>
            <a:endParaRPr lang="en-US" dirty="0"/>
          </a:p>
        </p:txBody>
      </p:sp>
    </p:spTree>
    <p:extLst>
      <p:ext uri="{BB962C8B-B14F-4D97-AF65-F5344CB8AC3E}">
        <p14:creationId xmlns:p14="http://schemas.microsoft.com/office/powerpoint/2010/main" val="1906748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通过利用</a:t>
            </a:r>
            <a:r>
              <a:rPr lang="en-US" altLang="zh-CN" dirty="0" smtClean="0"/>
              <a:t>SAS</a:t>
            </a:r>
            <a:r>
              <a:rPr lang="zh-CN" altLang="en-US" dirty="0" smtClean="0"/>
              <a:t>语言优秀的数据分析功能和我们生产线上的努力，我们建立了对磁头的程序监控。</a:t>
            </a:r>
            <a:endParaRPr lang="en-US" altLang="zh-CN" dirty="0" smtClean="0"/>
          </a:p>
          <a:p>
            <a:endParaRPr lang="en-US" altLang="zh-CN" dirty="0" smtClean="0"/>
          </a:p>
          <a:p>
            <a:r>
              <a:rPr lang="zh-CN" altLang="en-US" dirty="0" smtClean="0"/>
              <a:t>我们首先需要对磁头</a:t>
            </a:r>
            <a:r>
              <a:rPr lang="en-US" altLang="zh-CN" dirty="0" smtClean="0"/>
              <a:t>ID</a:t>
            </a:r>
            <a:r>
              <a:rPr lang="zh-CN" altLang="en-US" dirty="0" smtClean="0"/>
              <a:t>进行编码，好让程序可以辩认出不同磁头的类型，为此我们培训员工按照规定登记磁头编号；</a:t>
            </a:r>
            <a:endParaRPr lang="en-US" altLang="zh-CN" dirty="0" smtClean="0"/>
          </a:p>
          <a:p>
            <a:r>
              <a:rPr lang="zh-CN" altLang="en-US" dirty="0" smtClean="0"/>
              <a:t>与此同时我们建立了每台机器对应安装磁头的对照表。</a:t>
            </a:r>
            <a:endParaRPr lang="en-US" altLang="zh-CN" dirty="0" smtClean="0"/>
          </a:p>
          <a:p>
            <a:r>
              <a:rPr lang="zh-CN" altLang="en-US" dirty="0" smtClean="0"/>
              <a:t>接着编写代码，对程序对两者进行关联。</a:t>
            </a:r>
            <a:endParaRPr lang="en-US" altLang="zh-CN" dirty="0" smtClean="0"/>
          </a:p>
          <a:p>
            <a:endParaRPr lang="en-US" altLang="zh-CN" dirty="0" smtClean="0"/>
          </a:p>
          <a:p>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14</a:t>
            </a:fld>
            <a:endParaRPr lang="en-US" dirty="0"/>
          </a:p>
        </p:txBody>
      </p:sp>
    </p:spTree>
    <p:extLst>
      <p:ext uri="{BB962C8B-B14F-4D97-AF65-F5344CB8AC3E}">
        <p14:creationId xmlns:p14="http://schemas.microsoft.com/office/powerpoint/2010/main" val="12161434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每当操作员更换磁头输入编号之后，程序就会验证磁头是否更换正确。发现不匹配会发出邮件警告通知生产现场，显示出目前安装的磁头与应该安装磁头的差异，让生产人员与磁头组人员会在现场对磁头进行确认。</a:t>
            </a:r>
            <a:endParaRPr lang="en-US" altLang="zh-CN" dirty="0" smtClean="0"/>
          </a:p>
          <a:p>
            <a:r>
              <a:rPr lang="zh-CN" altLang="en-US" dirty="0" smtClean="0"/>
              <a:t>通过使用程序去监管磁头更换情况，增加了系统监控的环节。这样就可以及时发现错误，大大加强了监控的效果。</a:t>
            </a:r>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15</a:t>
            </a:fld>
            <a:endParaRPr lang="en-US" dirty="0"/>
          </a:p>
        </p:txBody>
      </p:sp>
    </p:spTree>
    <p:extLst>
      <p:ext uri="{BB962C8B-B14F-4D97-AF65-F5344CB8AC3E}">
        <p14:creationId xmlns:p14="http://schemas.microsoft.com/office/powerpoint/2010/main" val="30511206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经过改善，建立的磁头监控系统使得每半年的磁头换错频率从</a:t>
            </a:r>
            <a:r>
              <a:rPr lang="en-US" altLang="zh-CN" dirty="0" smtClean="0"/>
              <a:t>22</a:t>
            </a:r>
            <a:r>
              <a:rPr lang="zh-CN" altLang="en-US" dirty="0" smtClean="0"/>
              <a:t>次减少到</a:t>
            </a:r>
            <a:r>
              <a:rPr lang="en-US" altLang="zh-CN" dirty="0" smtClean="0"/>
              <a:t>9</a:t>
            </a:r>
            <a:r>
              <a:rPr lang="zh-CN" altLang="en-US" dirty="0" smtClean="0"/>
              <a:t>次，</a:t>
            </a:r>
            <a:r>
              <a:rPr lang="en-US" altLang="zh-CN" dirty="0" smtClean="0"/>
              <a:t>hold</a:t>
            </a:r>
            <a:r>
              <a:rPr lang="zh-CN" altLang="en-US" dirty="0" smtClean="0"/>
              <a:t>料的数量从之前的</a:t>
            </a:r>
            <a:r>
              <a:rPr lang="en-US" altLang="zh-CN" dirty="0" smtClean="0"/>
              <a:t>10.5k</a:t>
            </a:r>
            <a:r>
              <a:rPr lang="zh-CN" altLang="en-US" dirty="0" smtClean="0"/>
              <a:t>下降到了</a:t>
            </a:r>
            <a:r>
              <a:rPr lang="en-US" altLang="zh-CN" dirty="0" smtClean="0"/>
              <a:t>2.28k.</a:t>
            </a:r>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16</a:t>
            </a:fld>
            <a:endParaRPr lang="en-US" dirty="0"/>
          </a:p>
        </p:txBody>
      </p:sp>
    </p:spTree>
    <p:extLst>
      <p:ext uri="{BB962C8B-B14F-4D97-AF65-F5344CB8AC3E}">
        <p14:creationId xmlns:p14="http://schemas.microsoft.com/office/powerpoint/2010/main" val="103777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这方面的改善在于目标的可视化。</a:t>
            </a:r>
            <a:r>
              <a:rPr lang="zh-CN" altLang="en-US" sz="1200" b="0" i="0" kern="1200" dirty="0" smtClean="0">
                <a:solidFill>
                  <a:schemeClr val="tx1"/>
                </a:solidFill>
                <a:effectLst/>
                <a:latin typeface="+mn-lt"/>
                <a:ea typeface="+mn-ea"/>
                <a:cs typeface="+mn-cs"/>
              </a:rPr>
              <a:t>使用程序对数据进行可视化，可以快速抓住要点信息。</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数据库中有大量的原始数据，但是这些原始信息对我们往往没什么用，因为从这里根本看不出有什么规律，对我们的监管并没有什么作用。通过对原始数据进行加工处理，从这些零散的数据中找出我们想要关注的点。</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17</a:t>
            </a:fld>
            <a:endParaRPr lang="en-US" dirty="0"/>
          </a:p>
        </p:txBody>
      </p:sp>
    </p:spTree>
    <p:extLst>
      <p:ext uri="{BB962C8B-B14F-4D97-AF65-F5344CB8AC3E}">
        <p14:creationId xmlns:p14="http://schemas.microsoft.com/office/powerpoint/2010/main" val="29075075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在报废方面，我们使用程序编写出每周报废情况的直方图，利用目视化管理的方式对报废情况进行持续的监控。目视化管理的优点之一就是将目标，当前状况清晰地展现出来。</a:t>
            </a:r>
            <a:endParaRPr lang="en-US" altLang="zh-CN" dirty="0" smtClean="0"/>
          </a:p>
          <a:p>
            <a:endParaRPr lang="en-US" altLang="zh-CN" dirty="0" smtClean="0"/>
          </a:p>
          <a:p>
            <a:r>
              <a:rPr lang="zh-CN" altLang="en-US" dirty="0" smtClean="0"/>
              <a:t>之前需要有专门的人在固定时间收集，汇总数据。经过改善之后，我们建立了对报废情况的系统性管理。除去了人工操作，还可以及时地看到统计结果。</a:t>
            </a:r>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18</a:t>
            </a:fld>
            <a:endParaRPr lang="en-US" dirty="0"/>
          </a:p>
        </p:txBody>
      </p:sp>
    </p:spTree>
    <p:extLst>
      <p:ext uri="{BB962C8B-B14F-4D97-AF65-F5344CB8AC3E}">
        <p14:creationId xmlns:p14="http://schemas.microsoft.com/office/powerpoint/2010/main" val="39235801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此外，还可以统计每个班次的报废情况。对于经常有操作失误的员工，组长会进行面对面的培训。</a:t>
            </a:r>
            <a:endParaRPr lang="en-US" altLang="zh-CN" dirty="0" smtClean="0"/>
          </a:p>
        </p:txBody>
      </p:sp>
      <p:sp>
        <p:nvSpPr>
          <p:cNvPr id="4" name="Slide Number Placeholder 3"/>
          <p:cNvSpPr>
            <a:spLocks noGrp="1"/>
          </p:cNvSpPr>
          <p:nvPr>
            <p:ph type="sldNum" sz="quarter" idx="10"/>
          </p:nvPr>
        </p:nvSpPr>
        <p:spPr/>
        <p:txBody>
          <a:bodyPr/>
          <a:lstStyle/>
          <a:p>
            <a:fld id="{E0E94D41-081D-4CE1-81FF-E9443B622B6E}" type="slidenum">
              <a:rPr lang="en-US" smtClean="0"/>
              <a:t>19</a:t>
            </a:fld>
            <a:endParaRPr lang="en-US" dirty="0"/>
          </a:p>
        </p:txBody>
      </p:sp>
    </p:spTree>
    <p:extLst>
      <p:ext uri="{BB962C8B-B14F-4D97-AF65-F5344CB8AC3E}">
        <p14:creationId xmlns:p14="http://schemas.microsoft.com/office/powerpoint/2010/main" val="4071419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    </a:t>
            </a:r>
            <a:r>
              <a:rPr lang="zh-CN" altLang="en-US" baseline="0" dirty="0" smtClean="0"/>
              <a:t>程序化管理，就是利用自动化的程序代替人为的操作，而且具有及时性，报警功能的种种优点。</a:t>
            </a: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    </a:t>
            </a:r>
            <a:r>
              <a:rPr lang="zh-CN" altLang="en-US" baseline="0" dirty="0" smtClean="0"/>
              <a:t>比如说从</a:t>
            </a:r>
            <a:r>
              <a:rPr lang="en-US" altLang="zh-CN" baseline="0" dirty="0" err="1" smtClean="0"/>
              <a:t>scaner</a:t>
            </a:r>
            <a:r>
              <a:rPr lang="zh-CN" altLang="en-US" baseline="0" dirty="0" smtClean="0"/>
              <a:t>读取</a:t>
            </a:r>
            <a:r>
              <a:rPr lang="en-US" altLang="zh-CN" baseline="0" dirty="0" smtClean="0"/>
              <a:t>cassette</a:t>
            </a:r>
            <a:r>
              <a:rPr lang="zh-CN" altLang="en-US" baseline="0" dirty="0" smtClean="0"/>
              <a:t>号判断进入哪台机器，到每盒物料的</a:t>
            </a:r>
            <a:r>
              <a:rPr lang="en-US" altLang="zh-CN" baseline="0" dirty="0" smtClean="0"/>
              <a:t>delay time</a:t>
            </a:r>
            <a:r>
              <a:rPr lang="zh-CN" altLang="en-US" baseline="0" dirty="0" smtClean="0"/>
              <a:t>控制，程序化管理覆盖到了我们公司运营中的方方面面。</a:t>
            </a: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   </a:t>
            </a:r>
            <a:r>
              <a:rPr lang="zh-CN" altLang="en-US" baseline="0" dirty="0" smtClean="0"/>
              <a:t>现在我们已经进入了“大数据时代”，从预测大型病毒的传播，到分析顾客的购物行为，大数据已经影响到我们环境中的方方面面。</a:t>
            </a:r>
            <a:endParaRPr lang="en-US" altLang="zh-CN" baseline="0" dirty="0" smtClean="0"/>
          </a:p>
          <a:p>
            <a:r>
              <a:rPr lang="en-US" altLang="zh-CN" baseline="0" dirty="0" smtClean="0"/>
              <a:t>    </a:t>
            </a:r>
            <a:r>
              <a:rPr lang="zh-CN" altLang="en-US" baseline="0" dirty="0" smtClean="0"/>
              <a:t>我们公司在用数据量化生产现场的方面做的是比较全面的。每一盒物料的每一个动作，每一个测试结果都被转化成了可量化的数据。</a:t>
            </a:r>
            <a:endParaRPr lang="en-US" altLang="zh-CN" baseline="0" dirty="0" smtClean="0"/>
          </a:p>
          <a:p>
            <a:r>
              <a:rPr lang="en-US" altLang="zh-CN" baseline="0" dirty="0" smtClean="0"/>
              <a:t>    </a:t>
            </a:r>
            <a:r>
              <a:rPr lang="zh-CN" altLang="en-US" baseline="0" dirty="0" smtClean="0"/>
              <a:t>数据库里每天都有上亿的数据量产生，对这些数据的分析让可以围绕碟片的方方面面进行监控，改进。</a:t>
            </a:r>
            <a:endParaRPr lang="en-US" altLang="zh-CN" baseline="0" dirty="0" smtClean="0"/>
          </a:p>
          <a:p>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2</a:t>
            </a:fld>
            <a:endParaRPr lang="en-US" dirty="0"/>
          </a:p>
        </p:txBody>
      </p:sp>
    </p:spTree>
    <p:extLst>
      <p:ext uri="{BB962C8B-B14F-4D97-AF65-F5344CB8AC3E}">
        <p14:creationId xmlns:p14="http://schemas.microsoft.com/office/powerpoint/2010/main" val="32491615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另外一个可视化的方向是对</a:t>
            </a:r>
            <a:r>
              <a:rPr lang="en-US" altLang="zh-CN" sz="1200" kern="1200" dirty="0" smtClean="0">
                <a:solidFill>
                  <a:schemeClr val="tx1"/>
                </a:solidFill>
                <a:effectLst/>
                <a:latin typeface="+mn-lt"/>
                <a:ea typeface="+mn-ea"/>
                <a:cs typeface="+mn-cs"/>
              </a:rPr>
              <a:t>test</a:t>
            </a:r>
            <a:r>
              <a:rPr lang="zh-CN" altLang="en-US" sz="1200" kern="1200" dirty="0" smtClean="0">
                <a:solidFill>
                  <a:schemeClr val="tx1"/>
                </a:solidFill>
                <a:effectLst/>
                <a:latin typeface="+mn-lt"/>
                <a:ea typeface="+mn-ea"/>
                <a:cs typeface="+mn-cs"/>
              </a:rPr>
              <a:t>机器测试结果的跟踪。</a:t>
            </a:r>
            <a:r>
              <a:rPr lang="en-US" altLang="zh-CN" sz="1200" kern="1200" dirty="0" smtClean="0">
                <a:solidFill>
                  <a:schemeClr val="tx1"/>
                </a:solidFill>
                <a:effectLst/>
                <a:latin typeface="+mn-lt"/>
                <a:ea typeface="+mn-ea"/>
                <a:cs typeface="+mn-cs"/>
              </a:rPr>
              <a:t>QA,</a:t>
            </a:r>
            <a:r>
              <a:rPr lang="zh-CN" altLang="en-US" sz="1200" kern="1200" dirty="0" smtClean="0">
                <a:solidFill>
                  <a:schemeClr val="tx1"/>
                </a:solidFill>
                <a:effectLst/>
                <a:latin typeface="+mn-lt"/>
                <a:ea typeface="+mn-ea"/>
                <a:cs typeface="+mn-cs"/>
              </a:rPr>
              <a:t>工程部已经建立一套对</a:t>
            </a:r>
            <a:r>
              <a:rPr lang="en-US" altLang="zh-CN" sz="1200" kern="1200" dirty="0" smtClean="0">
                <a:solidFill>
                  <a:schemeClr val="tx1"/>
                </a:solidFill>
                <a:effectLst/>
                <a:latin typeface="+mn-lt"/>
                <a:ea typeface="+mn-ea"/>
                <a:cs typeface="+mn-cs"/>
              </a:rPr>
              <a:t>Mag</a:t>
            </a:r>
            <a:r>
              <a:rPr lang="zh-CN" altLang="en-US" sz="1200" kern="1200" dirty="0" smtClean="0">
                <a:solidFill>
                  <a:schemeClr val="tx1"/>
                </a:solidFill>
                <a:effectLst/>
                <a:latin typeface="+mn-lt"/>
                <a:ea typeface="+mn-ea"/>
                <a:cs typeface="+mn-cs"/>
              </a:rPr>
              <a:t>参数监控的系统，有图，有参数，可以详细地进行分析。</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但是生产部需要更加清晰简洁的结果，也就是正常还是不正常。</a:t>
            </a:r>
            <a:endParaRPr lang="en-US" altLang="zh-CN"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20</a:t>
            </a:fld>
            <a:endParaRPr lang="en-US" dirty="0"/>
          </a:p>
        </p:txBody>
      </p:sp>
    </p:spTree>
    <p:extLst>
      <p:ext uri="{BB962C8B-B14F-4D97-AF65-F5344CB8AC3E}">
        <p14:creationId xmlns:p14="http://schemas.microsoft.com/office/powerpoint/2010/main" val="18030478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如图所示，上面每一列列出了每种机器每个参数的测试结果。绿色代表机器正常，黄色代表了超出标准线但是没有超出控制线，红色代表超出了控制线。假如发现了其中一个参数有问题，我们的操作人员会及时停下机器，让工艺技术员进行检查分析，直到被确认机器正常才会开机。</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sz="1200" kern="1200" dirty="0" smtClean="0">
                <a:solidFill>
                  <a:schemeClr val="tx1"/>
                </a:solidFill>
                <a:effectLst/>
                <a:latin typeface="+mn-lt"/>
                <a:ea typeface="+mn-ea"/>
                <a:cs typeface="+mn-cs"/>
              </a:rPr>
              <a:t>High Resolution Mag Testing  table enables  you to check all the testing parameters  in one table.</a:t>
            </a:r>
          </a:p>
          <a:p>
            <a:r>
              <a:rPr lang="en-US" sz="1200" kern="1200" dirty="0" smtClean="0">
                <a:solidFill>
                  <a:schemeClr val="tx1"/>
                </a:solidFill>
                <a:effectLst/>
                <a:latin typeface="+mn-lt"/>
                <a:ea typeface="+mn-ea"/>
                <a:cs typeface="+mn-cs"/>
              </a:rPr>
              <a:t>If there is any parameter out of the control standard or warning standard ,the green button will correspondingly turn red or orange, then we can take some actions to the machine. These signals can be easily monitor without checking endless monitor charts all the time.  Furthermore ,by using the hyperlinks, you can jump to the specific chart you want to check, which provides huge convenience  to analyze details . </a:t>
            </a:r>
          </a:p>
          <a:p>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21</a:t>
            </a:fld>
            <a:endParaRPr lang="en-US" dirty="0"/>
          </a:p>
        </p:txBody>
      </p:sp>
    </p:spTree>
    <p:extLst>
      <p:ext uri="{BB962C8B-B14F-4D97-AF65-F5344CB8AC3E}">
        <p14:creationId xmlns:p14="http://schemas.microsoft.com/office/powerpoint/2010/main" val="9056126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zh-CN" altLang="en-US" dirty="0" smtClean="0">
                <a:latin typeface="新宋体" panose="02010609030101010101" pitchFamily="49" charset="-122"/>
                <a:ea typeface="新宋体" panose="02010609030101010101" pitchFamily="49" charset="-122"/>
              </a:rPr>
              <a:t>既然都是从</a:t>
            </a:r>
            <a:r>
              <a:rPr lang="en-US" altLang="zh-CN" dirty="0" smtClean="0">
                <a:latin typeface="新宋体" panose="02010609030101010101" pitchFamily="49" charset="-122"/>
                <a:ea typeface="新宋体" panose="02010609030101010101" pitchFamily="49" charset="-122"/>
              </a:rPr>
              <a:t>QMF</a:t>
            </a:r>
            <a:r>
              <a:rPr lang="zh-CN" altLang="en-US" dirty="0" smtClean="0">
                <a:latin typeface="新宋体" panose="02010609030101010101" pitchFamily="49" charset="-122"/>
                <a:ea typeface="新宋体" panose="02010609030101010101" pitchFamily="49" charset="-122"/>
              </a:rPr>
              <a:t>上面取得数据再加工，发布。那么就存在可以取代的地方。</a:t>
            </a:r>
            <a:endParaRPr lang="en-US" altLang="zh-CN" dirty="0" smtClean="0">
              <a:latin typeface="新宋体" panose="02010609030101010101" pitchFamily="49" charset="-122"/>
              <a:ea typeface="新宋体" panose="02010609030101010101" pitchFamily="49" charset="-122"/>
            </a:endParaRPr>
          </a:p>
          <a:p>
            <a:pPr marL="0" indent="0">
              <a:buNone/>
            </a:pPr>
            <a:r>
              <a:rPr lang="en-US" altLang="zh-CN" dirty="0" smtClean="0">
                <a:latin typeface="新宋体" panose="02010609030101010101" pitchFamily="49" charset="-122"/>
                <a:ea typeface="新宋体" panose="02010609030101010101" pitchFamily="49" charset="-122"/>
              </a:rPr>
              <a:t>To be continue</a:t>
            </a:r>
          </a:p>
          <a:p>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22</a:t>
            </a:fld>
            <a:endParaRPr lang="en-US" dirty="0"/>
          </a:p>
        </p:txBody>
      </p:sp>
    </p:spTree>
    <p:extLst>
      <p:ext uri="{BB962C8B-B14F-4D97-AF65-F5344CB8AC3E}">
        <p14:creationId xmlns:p14="http://schemas.microsoft.com/office/powerpoint/2010/main" val="22752269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zh-CN" altLang="en-US" dirty="0" smtClean="0"/>
              <a:t>利用公司现有的数据资源开发监控系统。这仍然是一块可以挖掘的资源。</a:t>
            </a:r>
            <a:endParaRPr lang="en-US" altLang="zh-CN" dirty="0" smtClean="0"/>
          </a:p>
          <a:p>
            <a:pPr marL="0" indent="0">
              <a:buNone/>
            </a:pPr>
            <a:r>
              <a:rPr lang="zh-CN" altLang="en-US" dirty="0" smtClean="0"/>
              <a:t>工程部利用监控数据监控工艺参数，而我们生产部可以利用这些数据监控流程。</a:t>
            </a:r>
            <a:endParaRPr lang="en-US" altLang="zh-CN" dirty="0" smtClean="0"/>
          </a:p>
          <a:p>
            <a:pPr marL="0" indent="0">
              <a:buNone/>
            </a:pPr>
            <a:r>
              <a:rPr lang="zh-CN" altLang="en-US" dirty="0" smtClean="0"/>
              <a:t>取代手动的过程。解放出来的时间可以让人们去关注更有价值的东西。我认为这就是计算机作为一个工具具有的意义。</a:t>
            </a:r>
            <a:endParaRPr lang="en-US" altLang="zh-CN" dirty="0" smtClean="0"/>
          </a:p>
          <a:p>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23</a:t>
            </a:fld>
            <a:endParaRPr lang="en-US" dirty="0"/>
          </a:p>
        </p:txBody>
      </p:sp>
    </p:spTree>
    <p:extLst>
      <p:ext uri="{BB962C8B-B14F-4D97-AF65-F5344CB8AC3E}">
        <p14:creationId xmlns:p14="http://schemas.microsoft.com/office/powerpoint/2010/main" val="1006724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aseline="0" dirty="0" smtClean="0"/>
              <a:t>反观我们的现状，我们发现</a:t>
            </a:r>
            <a:endParaRPr lang="en-US" altLang="zh-CN" baseline="0" dirty="0" smtClean="0"/>
          </a:p>
          <a:p>
            <a:r>
              <a:rPr lang="en-US" altLang="zh-CN" baseline="0" dirty="0" smtClean="0"/>
              <a:t> </a:t>
            </a:r>
          </a:p>
          <a:p>
            <a:r>
              <a:rPr lang="zh-CN" altLang="en-US" baseline="0" dirty="0" smtClean="0"/>
              <a:t>    工程部在对采集的数据进行工程分析改进一直做得很好。但是生产部在利用数据库的数据对生产流程方面的监控，却仍然有大量数据没有被开发</a:t>
            </a:r>
            <a:r>
              <a:rPr lang="en-US" altLang="zh-CN" baseline="0" dirty="0" smtClean="0"/>
              <a:t>.</a:t>
            </a:r>
          </a:p>
          <a:p>
            <a:endParaRPr lang="en-US" altLang="zh-CN" baseline="0" dirty="0" smtClean="0"/>
          </a:p>
          <a:p>
            <a:r>
              <a:rPr lang="zh-CN" altLang="en-US" baseline="0" dirty="0" smtClean="0"/>
              <a:t>    此外，我们仍然有很多停留在人工操作的阶段。这些人为监控不仅仅意味着有大量的工作量，对出现问题的时候的可追溯性和信息的反馈往往会滞后。</a:t>
            </a:r>
            <a:endParaRPr lang="en-US" altLang="zh-CN" baseline="0" dirty="0" smtClean="0"/>
          </a:p>
          <a:p>
            <a:endParaRPr lang="en-US" altLang="zh-CN" baseline="0" dirty="0" smtClean="0"/>
          </a:p>
          <a:p>
            <a:r>
              <a:rPr lang="en-US" altLang="zh-CN" baseline="0" dirty="0" smtClean="0"/>
              <a:t>   </a:t>
            </a:r>
            <a:r>
              <a:rPr lang="zh-CN" altLang="en-US" baseline="0" dirty="0" smtClean="0"/>
              <a:t>我们希望也能够利用公司的数据资源对我们的生产流程做一些程序化的监管。通过对生产流程进行程序化的管理，可以对生产现场的监控，及时反馈以及数据可视化做进一步的改进。</a:t>
            </a:r>
            <a:endParaRPr lang="en-US" altLang="zh-CN" baseline="0" dirty="0" smtClean="0"/>
          </a:p>
          <a:p>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3</a:t>
            </a:fld>
            <a:endParaRPr lang="en-US" dirty="0"/>
          </a:p>
        </p:txBody>
      </p:sp>
    </p:spTree>
    <p:extLst>
      <p:ext uri="{BB962C8B-B14F-4D97-AF65-F5344CB8AC3E}">
        <p14:creationId xmlns:p14="http://schemas.microsoft.com/office/powerpoint/2010/main" val="3996637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smtClean="0"/>
              <a:t> </a:t>
            </a:r>
            <a:r>
              <a:rPr lang="zh-CN" altLang="en-US" baseline="0" dirty="0" smtClean="0"/>
              <a:t>对此，我们成立了改善小组，分析了我们目前生产流程中哪些可以利用系统实现监管。</a:t>
            </a:r>
            <a:r>
              <a:rPr lang="zh-CN" altLang="en-US" dirty="0" smtClean="0"/>
              <a:t>这些是我们的小组成员。</a:t>
            </a:r>
            <a:endParaRPr lang="en-US" altLang="zh-CN" dirty="0" smtClean="0"/>
          </a:p>
          <a:p>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4</a:t>
            </a:fld>
            <a:endParaRPr lang="en-US" dirty="0"/>
          </a:p>
        </p:txBody>
      </p:sp>
    </p:spTree>
    <p:extLst>
      <p:ext uri="{BB962C8B-B14F-4D97-AF65-F5344CB8AC3E}">
        <p14:creationId xmlns:p14="http://schemas.microsoft.com/office/powerpoint/2010/main" val="2616099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5</a:t>
            </a:fld>
            <a:endParaRPr lang="en-US" dirty="0"/>
          </a:p>
        </p:txBody>
      </p:sp>
    </p:spTree>
    <p:extLst>
      <p:ext uri="{BB962C8B-B14F-4D97-AF65-F5344CB8AC3E}">
        <p14:creationId xmlns:p14="http://schemas.microsoft.com/office/powerpoint/2010/main" val="1784951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6</a:t>
            </a:fld>
            <a:endParaRPr lang="en-US" dirty="0"/>
          </a:p>
        </p:txBody>
      </p:sp>
    </p:spTree>
    <p:extLst>
      <p:ext uri="{BB962C8B-B14F-4D97-AF65-F5344CB8AC3E}">
        <p14:creationId xmlns:p14="http://schemas.microsoft.com/office/powerpoint/2010/main" val="2005672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建立对</a:t>
            </a:r>
            <a:r>
              <a:rPr lang="en-US" altLang="zh-CN" sz="1200" kern="1200" dirty="0" smtClean="0">
                <a:solidFill>
                  <a:schemeClr val="tx1"/>
                </a:solidFill>
                <a:effectLst/>
                <a:latin typeface="+mn-lt"/>
                <a:ea typeface="+mn-ea"/>
                <a:cs typeface="+mn-cs"/>
              </a:rPr>
              <a:t>Send Ahead</a:t>
            </a:r>
            <a:r>
              <a:rPr lang="zh-CN" altLang="en-US" sz="1200" kern="1200" dirty="0" smtClean="0">
                <a:solidFill>
                  <a:schemeClr val="tx1"/>
                </a:solidFill>
                <a:effectLst/>
                <a:latin typeface="+mn-lt"/>
                <a:ea typeface="+mn-ea"/>
                <a:cs typeface="+mn-cs"/>
              </a:rPr>
              <a:t>物料的系统监控流程</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Send Ahead</a:t>
            </a:r>
            <a:r>
              <a:rPr lang="zh-CN" altLang="en-US" sz="1200" kern="1200" dirty="0" smtClean="0">
                <a:solidFill>
                  <a:schemeClr val="tx1"/>
                </a:solidFill>
                <a:effectLst/>
                <a:latin typeface="+mn-lt"/>
                <a:ea typeface="+mn-ea"/>
                <a:cs typeface="+mn-cs"/>
              </a:rPr>
              <a:t>是一批保证优先生产的物料，</a:t>
            </a:r>
            <a:r>
              <a:rPr lang="zh-CN" altLang="en-US" sz="1200" kern="1200" dirty="0" smtClean="0">
                <a:solidFill>
                  <a:schemeClr val="tx1"/>
                </a:solidFill>
                <a:latin typeface="+mn-lt"/>
                <a:ea typeface="+mn-ea"/>
                <a:cs typeface="+mn-cs"/>
              </a:rPr>
              <a:t>及时对这些小批量物料性能的监控对于保证后续的大规模生产必不可少。</a:t>
            </a:r>
            <a:r>
              <a:rPr lang="zh-CN" altLang="en-US" sz="1200" kern="1200" dirty="0" smtClean="0">
                <a:solidFill>
                  <a:schemeClr val="tx1"/>
                </a:solidFill>
                <a:effectLst/>
                <a:latin typeface="+mn-lt"/>
                <a:ea typeface="+mn-ea"/>
                <a:cs typeface="+mn-cs"/>
              </a:rPr>
              <a:t>在</a:t>
            </a:r>
            <a:r>
              <a:rPr lang="en-US" altLang="zh-CN" sz="1200" kern="1200" dirty="0" smtClean="0">
                <a:solidFill>
                  <a:schemeClr val="tx1"/>
                </a:solidFill>
                <a:effectLst/>
                <a:latin typeface="+mn-lt"/>
                <a:ea typeface="+mn-ea"/>
                <a:cs typeface="+mn-cs"/>
              </a:rPr>
              <a:t>Send Ahead</a:t>
            </a:r>
            <a:r>
              <a:rPr lang="zh-CN" altLang="en-US" sz="1200" kern="1200" dirty="0" smtClean="0">
                <a:solidFill>
                  <a:schemeClr val="tx1"/>
                </a:solidFill>
                <a:effectLst/>
                <a:latin typeface="+mn-lt"/>
                <a:ea typeface="+mn-ea"/>
                <a:cs typeface="+mn-cs"/>
              </a:rPr>
              <a:t>物料中，</a:t>
            </a:r>
            <a:r>
              <a:rPr lang="en-US" sz="1200" kern="1200" dirty="0" err="1" smtClean="0">
                <a:solidFill>
                  <a:schemeClr val="tx1"/>
                </a:solidFill>
                <a:effectLst/>
                <a:latin typeface="+mn-lt"/>
                <a:ea typeface="+mn-ea"/>
                <a:cs typeface="+mn-cs"/>
              </a:rPr>
              <a:t>Guzik</a:t>
            </a:r>
            <a:r>
              <a:rPr lang="zh-CN" altLang="en-US" sz="1200" kern="1200" dirty="0" smtClean="0">
                <a:solidFill>
                  <a:schemeClr val="tx1"/>
                </a:solidFill>
                <a:effectLst/>
                <a:latin typeface="+mn-lt"/>
                <a:ea typeface="+mn-ea"/>
                <a:cs typeface="+mn-cs"/>
              </a:rPr>
              <a:t>物料是专门监控读写性能的物料，在做完</a:t>
            </a:r>
            <a:r>
              <a:rPr lang="en-US" altLang="zh-CN" sz="1200" kern="1200" dirty="0" smtClean="0">
                <a:solidFill>
                  <a:schemeClr val="tx1"/>
                </a:solidFill>
                <a:effectLst/>
                <a:latin typeface="+mn-lt"/>
                <a:ea typeface="+mn-ea"/>
                <a:cs typeface="+mn-cs"/>
              </a:rPr>
              <a:t>Test</a:t>
            </a:r>
            <a:r>
              <a:rPr lang="zh-CN" altLang="en-US" sz="1200" kern="1200" dirty="0" smtClean="0">
                <a:solidFill>
                  <a:schemeClr val="tx1"/>
                </a:solidFill>
                <a:effectLst/>
                <a:latin typeface="+mn-lt"/>
                <a:ea typeface="+mn-ea"/>
                <a:cs typeface="+mn-cs"/>
              </a:rPr>
              <a:t>之后会送到实验室进行分析。对于工程部来说，关注的是测试的结果。而对于生产部来说，物料当前在哪里，什么状态，做了多久，有没有送到，有没有在控制时间的范围内，这些是对我们生产部有监控意义的数据。</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b="1" kern="1200" dirty="0" smtClean="0">
              <a:solidFill>
                <a:schemeClr val="tx1"/>
              </a:solidFill>
              <a:effectLst/>
              <a:latin typeface="+mn-lt"/>
              <a:ea typeface="+mn-ea"/>
              <a:cs typeface="+mn-cs"/>
            </a:endParaRPr>
          </a:p>
          <a:p>
            <a:r>
              <a:rPr lang="en-US" dirty="0" err="1" smtClean="0">
                <a:latin typeface="MYingHei_18030_C-Medium" panose="020A0304000101010101" pitchFamily="18" charset="-122"/>
                <a:ea typeface="MYingHei_18030_C-Medium" panose="020A0304000101010101" pitchFamily="18" charset="-122"/>
                <a:cs typeface="MYingHei_18030_C-Medium" panose="020A0304000101010101" pitchFamily="18" charset="-122"/>
              </a:rPr>
              <a:t>Guzik</a:t>
            </a:r>
            <a:r>
              <a:rPr lang="zh-CN" altLang="en-US"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rPr>
              <a:t>作用是什么</a:t>
            </a:r>
            <a:endParaRPr lang="en-US" altLang="zh-CN"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a:p>
            <a:r>
              <a:rPr lang="zh-CN" altLang="en-US"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rPr>
              <a:t>监控的意义</a:t>
            </a:r>
            <a:endParaRPr lang="en-US" altLang="zh-CN"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a:p>
            <a:r>
              <a:rPr lang="zh-CN" altLang="en-US"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rPr>
              <a:t>之前的流程（还不是在同一个数据库），之前流程的弊端，</a:t>
            </a:r>
            <a:endParaRPr lang="en-US" altLang="zh-CN"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a:p>
            <a:r>
              <a:rPr lang="zh-CN" altLang="en-US"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rPr>
              <a:t>现在的流程，优点（自动发送邮件出来）</a:t>
            </a:r>
            <a:endParaRPr lang="en-US" altLang="zh-CN"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a:p>
            <a:r>
              <a:rPr lang="zh-CN" altLang="en-US"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rPr>
              <a:t>找剑鑫</a:t>
            </a:r>
            <a:endParaRPr lang="en-US" altLang="zh-CN"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a:p>
            <a:r>
              <a:rPr lang="zh-CN" altLang="en-US"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rPr>
              <a:t>效益</a:t>
            </a:r>
            <a:endParaRPr lang="en-US" altLang="zh-CN"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a:p>
            <a:endParaRPr lang="en-US" altLang="zh-CN" sz="1200" b="1" kern="1200" dirty="0" smtClean="0">
              <a:solidFill>
                <a:schemeClr val="tx1"/>
              </a:solidFill>
              <a:effectLst/>
              <a:latin typeface="+mn-lt"/>
              <a:ea typeface="+mn-ea"/>
              <a:cs typeface="+mn-cs"/>
            </a:endParaRPr>
          </a:p>
          <a:p>
            <a:endParaRPr lang="en-US" altLang="zh-CN" sz="1200" b="1" kern="1200" dirty="0" smtClean="0">
              <a:solidFill>
                <a:schemeClr val="tx1"/>
              </a:solidFill>
              <a:effectLst/>
              <a:latin typeface="+mn-lt"/>
              <a:ea typeface="+mn-ea"/>
              <a:cs typeface="+mn-cs"/>
            </a:endParaRPr>
          </a:p>
          <a:p>
            <a:endParaRPr lang="en-US" altLang="zh-CN" sz="1200" b="1" kern="1200" dirty="0" smtClean="0">
              <a:solidFill>
                <a:schemeClr val="tx1"/>
              </a:solidFill>
              <a:effectLst/>
              <a:latin typeface="+mn-lt"/>
              <a:ea typeface="+mn-ea"/>
              <a:cs typeface="+mn-cs"/>
            </a:endParaRPr>
          </a:p>
          <a:p>
            <a:endParaRPr lang="en-US" altLang="zh-CN" sz="1200" b="1" kern="1200" dirty="0" smtClean="0">
              <a:solidFill>
                <a:schemeClr val="tx1"/>
              </a:solidFill>
              <a:effectLst/>
              <a:latin typeface="+mn-lt"/>
              <a:ea typeface="+mn-ea"/>
              <a:cs typeface="+mn-cs"/>
            </a:endParaRPr>
          </a:p>
          <a:p>
            <a:endParaRPr lang="en-US" altLang="zh-CN" sz="1200" b="1" kern="1200" dirty="0" smtClean="0">
              <a:solidFill>
                <a:schemeClr val="tx1"/>
              </a:solidFill>
              <a:effectLst/>
              <a:latin typeface="+mn-lt"/>
              <a:ea typeface="+mn-ea"/>
              <a:cs typeface="+mn-cs"/>
            </a:endParaRPr>
          </a:p>
          <a:p>
            <a:endParaRPr lang="en-US" altLang="zh-CN" sz="1200" b="1" kern="1200" dirty="0" smtClean="0">
              <a:solidFill>
                <a:schemeClr val="tx1"/>
              </a:solidFill>
              <a:effectLst/>
              <a:latin typeface="+mn-lt"/>
              <a:ea typeface="+mn-ea"/>
              <a:cs typeface="+mn-cs"/>
            </a:endParaRPr>
          </a:p>
          <a:p>
            <a:r>
              <a:rPr lang="zh-CN" altLang="en-US" sz="1200" b="1" kern="1200" dirty="0" smtClean="0">
                <a:solidFill>
                  <a:schemeClr val="tx1"/>
                </a:solidFill>
                <a:effectLst/>
                <a:latin typeface="+mn-lt"/>
                <a:ea typeface="+mn-ea"/>
                <a:cs typeface="+mn-cs"/>
              </a:rPr>
              <a:t>碟片除了需要测量</a:t>
            </a:r>
            <a:r>
              <a:rPr lang="en-US" sz="1200" b="1" kern="1200" dirty="0" smtClean="0">
                <a:solidFill>
                  <a:schemeClr val="tx1"/>
                </a:solidFill>
                <a:effectLst/>
                <a:latin typeface="+mn-lt"/>
                <a:ea typeface="+mn-ea"/>
                <a:cs typeface="+mn-cs"/>
              </a:rPr>
              <a:t>PK</a:t>
            </a:r>
            <a:r>
              <a:rPr lang="zh-CN" altLang="en-US" sz="1200" b="1" kern="1200" dirty="0" smtClean="0">
                <a:solidFill>
                  <a:schemeClr val="tx1"/>
                </a:solidFill>
                <a:effectLst/>
                <a:latin typeface="+mn-lt"/>
                <a:ea typeface="+mn-ea"/>
                <a:cs typeface="+mn-cs"/>
              </a:rPr>
              <a:t>、</a:t>
            </a:r>
            <a:r>
              <a:rPr lang="en-US" sz="1200" b="1" kern="1200" dirty="0" smtClean="0">
                <a:solidFill>
                  <a:schemeClr val="tx1"/>
                </a:solidFill>
                <a:effectLst/>
                <a:latin typeface="+mn-lt"/>
                <a:ea typeface="+mn-ea"/>
                <a:cs typeface="+mn-cs"/>
              </a:rPr>
              <a:t>NKC</a:t>
            </a:r>
            <a:r>
              <a:rPr lang="zh-CN" altLang="en-US" sz="1200" b="1" kern="1200" dirty="0" smtClean="0">
                <a:solidFill>
                  <a:schemeClr val="tx1"/>
                </a:solidFill>
                <a:effectLst/>
                <a:latin typeface="+mn-lt"/>
                <a:ea typeface="+mn-ea"/>
                <a:cs typeface="+mn-cs"/>
              </a:rPr>
              <a:t>、</a:t>
            </a:r>
            <a:r>
              <a:rPr lang="en-US" sz="1200" b="1" kern="1200" dirty="0" smtClean="0">
                <a:solidFill>
                  <a:schemeClr val="tx1"/>
                </a:solidFill>
                <a:effectLst/>
                <a:latin typeface="+mn-lt"/>
                <a:ea typeface="+mn-ea"/>
                <a:cs typeface="+mn-cs"/>
              </a:rPr>
              <a:t>XRF</a:t>
            </a:r>
            <a:r>
              <a:rPr lang="zh-CN" altLang="en-US" sz="1200" b="1" kern="1200" dirty="0" smtClean="0">
                <a:solidFill>
                  <a:schemeClr val="tx1"/>
                </a:solidFill>
                <a:effectLst/>
                <a:latin typeface="+mn-lt"/>
                <a:ea typeface="+mn-ea"/>
                <a:cs typeface="+mn-cs"/>
              </a:rPr>
              <a:t>等数据，还需要检测很多其他数据，由于有些数据需要做完其他工序才能测量出来，所以我们会按一定频率随机选择一些物料发送</a:t>
            </a:r>
            <a:r>
              <a:rPr lang="en-US" sz="1200" b="1" kern="1200" dirty="0" smtClean="0">
                <a:solidFill>
                  <a:schemeClr val="tx1"/>
                </a:solidFill>
                <a:effectLst/>
                <a:latin typeface="+mn-lt"/>
                <a:ea typeface="+mn-ea"/>
                <a:cs typeface="+mn-cs"/>
              </a:rPr>
              <a:t>S/A</a:t>
            </a:r>
            <a:endParaRPr lang="en-US" sz="1200" kern="1200" dirty="0" smtClean="0">
              <a:solidFill>
                <a:schemeClr val="tx1"/>
              </a:solidFill>
              <a:effectLst/>
              <a:latin typeface="+mn-lt"/>
              <a:ea typeface="+mn-ea"/>
              <a:cs typeface="+mn-cs"/>
            </a:endParaRPr>
          </a:p>
          <a:p>
            <a:r>
              <a:rPr lang="en-US" sz="1200" dirty="0" smtClean="0">
                <a:effectLst/>
              </a:rPr>
              <a:t>2.1  S/A</a:t>
            </a:r>
            <a:r>
              <a:rPr lang="zh-CN" altLang="en-US" sz="1200" kern="1200" dirty="0" smtClean="0">
                <a:solidFill>
                  <a:schemeClr val="tx1"/>
                </a:solidFill>
                <a:effectLst/>
                <a:latin typeface="+mn-lt"/>
                <a:ea typeface="+mn-ea"/>
                <a:cs typeface="+mn-cs"/>
              </a:rPr>
              <a:t>（</a:t>
            </a:r>
            <a:r>
              <a:rPr lang="en-US" sz="1200" dirty="0" smtClean="0">
                <a:effectLst/>
              </a:rPr>
              <a:t>send ahead</a:t>
            </a:r>
            <a:r>
              <a:rPr lang="zh-CN" altLang="en-US" sz="1200" kern="1200" dirty="0" smtClean="0">
                <a:solidFill>
                  <a:schemeClr val="tx1"/>
                </a:solidFill>
                <a:effectLst/>
                <a:latin typeface="+mn-lt"/>
                <a:ea typeface="+mn-ea"/>
                <a:cs typeface="+mn-cs"/>
              </a:rPr>
              <a:t>缩写）：预先发送</a:t>
            </a:r>
            <a:r>
              <a:rPr lang="en-US" dirty="0" smtClean="0">
                <a:effectLst/>
              </a:rPr>
              <a:t> </a:t>
            </a:r>
            <a:r>
              <a:rPr lang="en-US" sz="1200" kern="1200" dirty="0" smtClean="0">
                <a:solidFill>
                  <a:schemeClr val="tx1"/>
                </a:solidFill>
                <a:effectLst/>
                <a:latin typeface="+mn-lt"/>
                <a:ea typeface="+mn-ea"/>
                <a:cs typeface="+mn-cs"/>
              </a:rPr>
              <a:t>2.2  S/A</a:t>
            </a:r>
            <a:r>
              <a:rPr lang="zh-CN" altLang="en-US" sz="1200" kern="1200" dirty="0" smtClean="0">
                <a:solidFill>
                  <a:schemeClr val="tx1"/>
                </a:solidFill>
                <a:effectLst/>
                <a:latin typeface="+mn-lt"/>
                <a:ea typeface="+mn-ea"/>
                <a:cs typeface="+mn-cs"/>
              </a:rPr>
              <a:t>类型：</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Corrosion</a:t>
            </a:r>
            <a:r>
              <a:rPr lang="zh-CN" altLang="en-US" sz="1200" kern="1200" dirty="0" smtClean="0">
                <a:solidFill>
                  <a:schemeClr val="tx1"/>
                </a:solidFill>
                <a:effectLst/>
                <a:latin typeface="+mn-lt"/>
                <a:ea typeface="+mn-ea"/>
                <a:cs typeface="+mn-cs"/>
              </a:rPr>
              <a:t>（抗腐蚀性） 、</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Guzik</a:t>
            </a:r>
            <a:r>
              <a:rPr lang="zh-CN" altLang="en-US" sz="1200" kern="1200" dirty="0" smtClean="0">
                <a:solidFill>
                  <a:schemeClr val="tx1"/>
                </a:solidFill>
                <a:effectLst/>
                <a:latin typeface="+mn-lt"/>
                <a:ea typeface="+mn-ea"/>
                <a:cs typeface="+mn-cs"/>
              </a:rPr>
              <a:t>（读写能力）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CV(carbon void)</a:t>
            </a:r>
            <a:r>
              <a:rPr lang="zh-CN" altLang="en-US" sz="1200" kern="1200" dirty="0" smtClean="0">
                <a:solidFill>
                  <a:schemeClr val="tx1"/>
                </a:solidFill>
                <a:effectLst/>
                <a:latin typeface="+mn-lt"/>
                <a:ea typeface="+mn-ea"/>
                <a:cs typeface="+mn-cs"/>
              </a:rPr>
              <a:t>（碳层缺陷） </a:t>
            </a:r>
            <a:r>
              <a:rPr lang="en-US" sz="1200" kern="1200" dirty="0" smtClean="0">
                <a:solidFill>
                  <a:schemeClr val="tx1"/>
                </a:solidFill>
                <a:effectLst/>
                <a:latin typeface="+mn-lt"/>
                <a:ea typeface="+mn-ea"/>
                <a:cs typeface="+mn-cs"/>
              </a:rPr>
              <a:t>MS/A</a:t>
            </a:r>
            <a:r>
              <a:rPr lang="zh-CN" altLang="en-US" sz="1200" kern="1200" dirty="0" smtClean="0">
                <a:solidFill>
                  <a:schemeClr val="tx1"/>
                </a:solidFill>
                <a:effectLst/>
                <a:latin typeface="+mn-lt"/>
                <a:ea typeface="+mn-ea"/>
                <a:cs typeface="+mn-cs"/>
              </a:rPr>
              <a:t>（磁性信号层丢失）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XRR</a:t>
            </a:r>
            <a:r>
              <a:rPr lang="zh-CN" altLang="en-US" sz="1200" kern="1200" dirty="0" smtClean="0">
                <a:solidFill>
                  <a:schemeClr val="tx1"/>
                </a:solidFill>
                <a:effectLst/>
                <a:latin typeface="+mn-lt"/>
                <a:ea typeface="+mn-ea"/>
                <a:cs typeface="+mn-cs"/>
              </a:rPr>
              <a:t>（碳层厚度） 、 </a:t>
            </a:r>
            <a:r>
              <a:rPr lang="en-US" sz="1200" kern="1200" dirty="0" smtClean="0">
                <a:solidFill>
                  <a:schemeClr val="tx1"/>
                </a:solidFill>
                <a:effectLst/>
                <a:latin typeface="+mn-lt"/>
                <a:ea typeface="+mn-ea"/>
                <a:cs typeface="+mn-cs"/>
              </a:rPr>
              <a:t>Raman</a:t>
            </a:r>
            <a:r>
              <a:rPr lang="zh-CN" altLang="en-US" sz="1200" kern="1200" dirty="0" smtClean="0">
                <a:solidFill>
                  <a:schemeClr val="tx1"/>
                </a:solidFill>
                <a:effectLst/>
                <a:latin typeface="+mn-lt"/>
                <a:ea typeface="+mn-ea"/>
                <a:cs typeface="+mn-cs"/>
              </a:rPr>
              <a:t>（碳层结构）</a:t>
            </a:r>
            <a:endParaRPr lang="en-US" sz="1200" kern="1200" dirty="0" smtClean="0">
              <a:solidFill>
                <a:schemeClr val="tx1"/>
              </a:solidFill>
              <a:effectLst/>
              <a:latin typeface="+mn-lt"/>
              <a:ea typeface="+mn-ea"/>
              <a:cs typeface="+mn-cs"/>
            </a:endParaRPr>
          </a:p>
          <a:p>
            <a:r>
              <a:rPr lang="en-US" sz="1200" b="1" kern="1200" dirty="0" err="1" smtClean="0">
                <a:solidFill>
                  <a:schemeClr val="tx1"/>
                </a:solidFill>
                <a:effectLst/>
                <a:latin typeface="+mn-lt"/>
                <a:ea typeface="+mn-ea"/>
                <a:cs typeface="+mn-cs"/>
              </a:rPr>
              <a:t>Guzik</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USXXYYGK</a:t>
            </a:r>
          </a:p>
          <a:p>
            <a:r>
              <a:rPr lang="en-US" sz="1200" kern="1200" dirty="0" smtClean="0">
                <a:solidFill>
                  <a:schemeClr val="tx1"/>
                </a:solidFill>
                <a:effectLst/>
                <a:latin typeface="+mn-lt"/>
                <a:ea typeface="+mn-ea"/>
                <a:cs typeface="+mn-cs"/>
              </a:rPr>
              <a:t>US0812GK</a:t>
            </a:r>
          </a:p>
          <a:p>
            <a:r>
              <a:rPr lang="en-US" sz="1200" kern="1200" dirty="0" smtClean="0">
                <a:solidFill>
                  <a:schemeClr val="tx1"/>
                </a:solidFill>
                <a:effectLst/>
                <a:latin typeface="+mn-lt"/>
                <a:ea typeface="+mn-ea"/>
                <a:cs typeface="+mn-cs"/>
              </a:rPr>
              <a:t>PS</a:t>
            </a:r>
          </a:p>
          <a:p>
            <a:r>
              <a:rPr lang="en-US" sz="1200" kern="1200" dirty="0" smtClean="0">
                <a:solidFill>
                  <a:schemeClr val="tx1"/>
                </a:solidFill>
                <a:effectLst/>
                <a:latin typeface="+mn-lt"/>
                <a:ea typeface="+mn-ea"/>
                <a:cs typeface="+mn-cs"/>
              </a:rPr>
              <a:t>1</a:t>
            </a:r>
          </a:p>
          <a:p>
            <a:r>
              <a:rPr lang="en-US" sz="1200" kern="1200" dirty="0" smtClean="0">
                <a:solidFill>
                  <a:schemeClr val="tx1"/>
                </a:solidFill>
                <a:effectLst/>
                <a:latin typeface="+mn-lt"/>
                <a:ea typeface="+mn-ea"/>
                <a:cs typeface="+mn-cs"/>
              </a:rPr>
              <a:t>PM</a:t>
            </a:r>
            <a:r>
              <a:rPr lang="zh-CN" altLang="en-US" sz="1200" kern="1200" dirty="0" smtClean="0">
                <a:solidFill>
                  <a:schemeClr val="tx1"/>
                </a:solidFill>
                <a:effectLst/>
                <a:latin typeface="+mn-lt"/>
                <a:ea typeface="+mn-ea"/>
                <a:cs typeface="+mn-cs"/>
              </a:rPr>
              <a:t>后或更换</a:t>
            </a:r>
            <a:r>
              <a:rPr lang="en-US" sz="1200" kern="1200" dirty="0" smtClean="0">
                <a:solidFill>
                  <a:schemeClr val="tx1"/>
                </a:solidFill>
                <a:effectLst/>
                <a:latin typeface="+mn-lt"/>
                <a:ea typeface="+mn-ea"/>
                <a:cs typeface="+mn-cs"/>
              </a:rPr>
              <a:t> Mag/Ru</a:t>
            </a:r>
            <a:r>
              <a:rPr lang="zh-CN" altLang="en-US" sz="1200" kern="1200" dirty="0" smtClean="0">
                <a:solidFill>
                  <a:schemeClr val="tx1"/>
                </a:solidFill>
                <a:effectLst/>
                <a:latin typeface="+mn-lt"/>
                <a:ea typeface="+mn-ea"/>
                <a:cs typeface="+mn-cs"/>
              </a:rPr>
              <a:t>靶或工程师要求时（</a:t>
            </a:r>
            <a:r>
              <a:rPr lang="en-US" sz="1200" kern="1200" dirty="0" smtClean="0">
                <a:solidFill>
                  <a:schemeClr val="tx1"/>
                </a:solidFill>
                <a:effectLst/>
                <a:latin typeface="+mn-lt"/>
                <a:ea typeface="+mn-ea"/>
                <a:cs typeface="+mn-cs"/>
              </a:rPr>
              <a:t>65mm PM</a:t>
            </a:r>
            <a:r>
              <a:rPr lang="zh-CN" altLang="en-US" sz="1200" kern="1200" dirty="0" smtClean="0">
                <a:solidFill>
                  <a:schemeClr val="tx1"/>
                </a:solidFill>
                <a:effectLst/>
                <a:latin typeface="+mn-lt"/>
                <a:ea typeface="+mn-ea"/>
                <a:cs typeface="+mn-cs"/>
              </a:rPr>
              <a:t>后正常生产</a:t>
            </a:r>
            <a:r>
              <a:rPr lang="en-US" sz="1200" kern="1200" dirty="0" smtClean="0">
                <a:solidFill>
                  <a:schemeClr val="tx1"/>
                </a:solidFill>
                <a:effectLst/>
                <a:latin typeface="+mn-lt"/>
                <a:ea typeface="+mn-ea"/>
                <a:cs typeface="+mn-cs"/>
              </a:rPr>
              <a:t>4</a:t>
            </a:r>
            <a:r>
              <a:rPr lang="zh-CN" altLang="en-US" sz="1200" kern="1200" dirty="0" smtClean="0">
                <a:solidFill>
                  <a:schemeClr val="tx1"/>
                </a:solidFill>
                <a:effectLst/>
                <a:latin typeface="+mn-lt"/>
                <a:ea typeface="+mn-ea"/>
                <a:cs typeface="+mn-cs"/>
              </a:rPr>
              <a:t>小时送</a:t>
            </a:r>
            <a:r>
              <a:rPr lang="en-US" sz="1200" kern="1200" dirty="0" smtClean="0">
                <a:solidFill>
                  <a:schemeClr val="tx1"/>
                </a:solidFill>
                <a:effectLst/>
                <a:latin typeface="+mn-lt"/>
                <a:ea typeface="+mn-ea"/>
                <a:cs typeface="+mn-cs"/>
              </a:rPr>
              <a:t>,95mm PM</a:t>
            </a:r>
            <a:r>
              <a:rPr lang="zh-CN" altLang="en-US" sz="1200" kern="1200" dirty="0" smtClean="0">
                <a:solidFill>
                  <a:schemeClr val="tx1"/>
                </a:solidFill>
                <a:effectLst/>
                <a:latin typeface="+mn-lt"/>
                <a:ea typeface="+mn-ea"/>
                <a:cs typeface="+mn-cs"/>
              </a:rPr>
              <a:t>生产</a:t>
            </a:r>
            <a:r>
              <a:rPr lang="en-US" sz="1200" kern="1200" dirty="0" smtClean="0">
                <a:solidFill>
                  <a:schemeClr val="tx1"/>
                </a:solidFill>
                <a:effectLst/>
                <a:latin typeface="+mn-lt"/>
                <a:ea typeface="+mn-ea"/>
                <a:cs typeface="+mn-cs"/>
              </a:rPr>
              <a:t>1</a:t>
            </a:r>
            <a:r>
              <a:rPr lang="zh-CN" altLang="en-US" sz="1200" kern="1200" dirty="0" smtClean="0">
                <a:solidFill>
                  <a:schemeClr val="tx1"/>
                </a:solidFill>
                <a:effectLst/>
                <a:latin typeface="+mn-lt"/>
                <a:ea typeface="+mn-ea"/>
                <a:cs typeface="+mn-cs"/>
              </a:rPr>
              <a:t>小时后）</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SAXXYYGK</a:t>
            </a:r>
          </a:p>
          <a:p>
            <a:r>
              <a:rPr lang="en-US" sz="1200" kern="1200" dirty="0" smtClean="0">
                <a:solidFill>
                  <a:schemeClr val="tx1"/>
                </a:solidFill>
                <a:effectLst/>
                <a:latin typeface="+mn-lt"/>
                <a:ea typeface="+mn-ea"/>
                <a:cs typeface="+mn-cs"/>
              </a:rPr>
              <a:t>SA0812GK</a:t>
            </a:r>
          </a:p>
          <a:p>
            <a:r>
              <a:rPr lang="en-US" sz="1200" kern="1200" dirty="0" smtClean="0">
                <a:solidFill>
                  <a:schemeClr val="tx1"/>
                </a:solidFill>
                <a:effectLst/>
                <a:latin typeface="+mn-lt"/>
                <a:ea typeface="+mn-ea"/>
                <a:cs typeface="+mn-cs"/>
              </a:rPr>
              <a:t>PS</a:t>
            </a:r>
          </a:p>
          <a:p>
            <a:r>
              <a:rPr lang="en-US" sz="1200" kern="1200" dirty="0" smtClean="0">
                <a:solidFill>
                  <a:schemeClr val="tx1"/>
                </a:solidFill>
                <a:effectLst/>
                <a:latin typeface="+mn-lt"/>
                <a:ea typeface="+mn-ea"/>
                <a:cs typeface="+mn-cs"/>
              </a:rPr>
              <a:t>1</a:t>
            </a:r>
          </a:p>
          <a:p>
            <a:r>
              <a:rPr lang="zh-CN" altLang="en-US" sz="1200" kern="1200" dirty="0" smtClean="0">
                <a:solidFill>
                  <a:schemeClr val="tx1"/>
                </a:solidFill>
                <a:effectLst/>
                <a:latin typeface="+mn-lt"/>
                <a:ea typeface="+mn-ea"/>
                <a:cs typeface="+mn-cs"/>
              </a:rPr>
              <a:t>设备正常生产情况下（每天一次）</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Corrosion</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SAXXYYS</a:t>
            </a:r>
          </a:p>
          <a:p>
            <a:r>
              <a:rPr lang="en-US" sz="1200" kern="1200" dirty="0" smtClean="0">
                <a:solidFill>
                  <a:schemeClr val="tx1"/>
                </a:solidFill>
                <a:effectLst/>
                <a:latin typeface="+mn-lt"/>
                <a:ea typeface="+mn-ea"/>
                <a:cs typeface="+mn-cs"/>
              </a:rPr>
              <a:t>SA0812S</a:t>
            </a:r>
          </a:p>
          <a:p>
            <a:r>
              <a:rPr lang="en-US" sz="1200" kern="1200" dirty="0" smtClean="0">
                <a:solidFill>
                  <a:schemeClr val="tx1"/>
                </a:solidFill>
                <a:effectLst/>
                <a:latin typeface="+mn-lt"/>
                <a:ea typeface="+mn-ea"/>
                <a:cs typeface="+mn-cs"/>
              </a:rPr>
              <a:t>XS</a:t>
            </a:r>
          </a:p>
          <a:p>
            <a:r>
              <a:rPr lang="en-US" sz="1200" kern="1200" dirty="0" smtClean="0">
                <a:solidFill>
                  <a:schemeClr val="tx1"/>
                </a:solidFill>
                <a:effectLst/>
                <a:latin typeface="+mn-lt"/>
                <a:ea typeface="+mn-ea"/>
                <a:cs typeface="+mn-cs"/>
              </a:rPr>
              <a:t>2</a:t>
            </a:r>
          </a:p>
          <a:p>
            <a:r>
              <a:rPr lang="zh-CN" altLang="en-US" sz="1200" kern="1200" dirty="0" smtClean="0">
                <a:solidFill>
                  <a:schemeClr val="tx1"/>
                </a:solidFill>
                <a:effectLst/>
                <a:latin typeface="+mn-lt"/>
                <a:ea typeface="+mn-ea"/>
                <a:cs typeface="+mn-cs"/>
              </a:rPr>
              <a:t>正常生产设备，每周送一次（周六</a:t>
            </a:r>
            <a:r>
              <a:rPr lang="en-US" sz="1200" kern="1200" dirty="0" smtClean="0">
                <a:solidFill>
                  <a:schemeClr val="tx1"/>
                </a:solidFill>
                <a:effectLst/>
                <a:latin typeface="+mn-lt"/>
                <a:ea typeface="+mn-ea"/>
                <a:cs typeface="+mn-cs"/>
              </a:rPr>
              <a:t>08:00</a:t>
            </a:r>
            <a:r>
              <a:rPr lang="zh-CN" altLang="en-US" sz="1200" kern="1200" dirty="0" smtClean="0">
                <a:solidFill>
                  <a:schemeClr val="tx1"/>
                </a:solidFill>
                <a:effectLst/>
                <a:latin typeface="+mn-lt"/>
                <a:ea typeface="+mn-ea"/>
                <a:cs typeface="+mn-cs"/>
              </a:rPr>
              <a:t>后）</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SAXXYYG</a:t>
            </a:r>
          </a:p>
          <a:p>
            <a:r>
              <a:rPr lang="en-US" sz="1200" kern="1200" dirty="0" smtClean="0">
                <a:solidFill>
                  <a:schemeClr val="tx1"/>
                </a:solidFill>
                <a:effectLst/>
                <a:latin typeface="+mn-lt"/>
                <a:ea typeface="+mn-ea"/>
                <a:cs typeface="+mn-cs"/>
              </a:rPr>
              <a:t>SA0812G</a:t>
            </a:r>
          </a:p>
          <a:p>
            <a:r>
              <a:rPr lang="en-US" sz="1200" kern="1200" dirty="0" smtClean="0">
                <a:solidFill>
                  <a:schemeClr val="tx1"/>
                </a:solidFill>
                <a:effectLst/>
                <a:latin typeface="+mn-lt"/>
                <a:ea typeface="+mn-ea"/>
                <a:cs typeface="+mn-cs"/>
              </a:rPr>
              <a:t>XS</a:t>
            </a:r>
          </a:p>
          <a:p>
            <a:r>
              <a:rPr lang="en-US" sz="1200" kern="1200" dirty="0" smtClean="0">
                <a:solidFill>
                  <a:schemeClr val="tx1"/>
                </a:solidFill>
                <a:effectLst/>
                <a:latin typeface="+mn-lt"/>
                <a:ea typeface="+mn-ea"/>
                <a:cs typeface="+mn-cs"/>
              </a:rPr>
              <a:t>2</a:t>
            </a:r>
          </a:p>
          <a:p>
            <a:r>
              <a:rPr lang="zh-CN" altLang="en-US" sz="1200" kern="1200" dirty="0" smtClean="0">
                <a:solidFill>
                  <a:schemeClr val="tx1"/>
                </a:solidFill>
                <a:effectLst/>
                <a:latin typeface="+mn-lt"/>
                <a:ea typeface="+mn-ea"/>
                <a:cs typeface="+mn-cs"/>
              </a:rPr>
              <a:t>新产品前</a:t>
            </a:r>
            <a:r>
              <a:rPr lang="en-US" sz="1200" kern="1200" dirty="0" smtClean="0">
                <a:solidFill>
                  <a:schemeClr val="tx1"/>
                </a:solidFill>
                <a:effectLst/>
                <a:latin typeface="+mn-lt"/>
                <a:ea typeface="+mn-ea"/>
                <a:cs typeface="+mn-cs"/>
              </a:rPr>
              <a:t>10</a:t>
            </a:r>
            <a:r>
              <a:rPr lang="zh-CN" altLang="en-US" sz="1200" kern="1200" dirty="0" smtClean="0">
                <a:solidFill>
                  <a:schemeClr val="tx1"/>
                </a:solidFill>
                <a:effectLst/>
                <a:latin typeface="+mn-lt"/>
                <a:ea typeface="+mn-ea"/>
                <a:cs typeface="+mn-cs"/>
              </a:rPr>
              <a:t>周，上半周（周六</a:t>
            </a:r>
            <a:r>
              <a:rPr lang="en-US" sz="1200" kern="1200" dirty="0" smtClean="0">
                <a:solidFill>
                  <a:schemeClr val="tx1"/>
                </a:solidFill>
                <a:effectLst/>
                <a:latin typeface="+mn-lt"/>
                <a:ea typeface="+mn-ea"/>
                <a:cs typeface="+mn-cs"/>
              </a:rPr>
              <a:t>08:00</a:t>
            </a:r>
            <a:r>
              <a:rPr lang="zh-CN" altLang="en-US" sz="1200" kern="1200" dirty="0" smtClean="0">
                <a:solidFill>
                  <a:schemeClr val="tx1"/>
                </a:solidFill>
                <a:effectLst/>
                <a:latin typeface="+mn-lt"/>
                <a:ea typeface="+mn-ea"/>
                <a:cs typeface="+mn-cs"/>
              </a:rPr>
              <a:t>之后）</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SAXXYYH</a:t>
            </a:r>
          </a:p>
          <a:p>
            <a:r>
              <a:rPr lang="en-US" sz="1200" kern="1200" dirty="0" smtClean="0">
                <a:solidFill>
                  <a:schemeClr val="tx1"/>
                </a:solidFill>
                <a:effectLst/>
                <a:latin typeface="+mn-lt"/>
                <a:ea typeface="+mn-ea"/>
                <a:cs typeface="+mn-cs"/>
              </a:rPr>
              <a:t>SA0812H</a:t>
            </a:r>
          </a:p>
          <a:p>
            <a:r>
              <a:rPr lang="en-US" sz="1200" kern="1200" dirty="0" smtClean="0">
                <a:solidFill>
                  <a:schemeClr val="tx1"/>
                </a:solidFill>
                <a:effectLst/>
                <a:latin typeface="+mn-lt"/>
                <a:ea typeface="+mn-ea"/>
                <a:cs typeface="+mn-cs"/>
              </a:rPr>
              <a:t>XS</a:t>
            </a:r>
          </a:p>
          <a:p>
            <a:r>
              <a:rPr lang="en-US" sz="1200" kern="1200" dirty="0" smtClean="0">
                <a:solidFill>
                  <a:schemeClr val="tx1"/>
                </a:solidFill>
                <a:effectLst/>
                <a:latin typeface="+mn-lt"/>
                <a:ea typeface="+mn-ea"/>
                <a:cs typeface="+mn-cs"/>
              </a:rPr>
              <a:t>2</a:t>
            </a:r>
          </a:p>
          <a:p>
            <a:r>
              <a:rPr lang="zh-CN" altLang="en-US" sz="1200" kern="1200" dirty="0" smtClean="0">
                <a:solidFill>
                  <a:schemeClr val="tx1"/>
                </a:solidFill>
                <a:effectLst/>
                <a:latin typeface="+mn-lt"/>
                <a:ea typeface="+mn-ea"/>
                <a:cs typeface="+mn-cs"/>
              </a:rPr>
              <a:t>新产品前</a:t>
            </a:r>
            <a:r>
              <a:rPr lang="en-US" sz="1200" kern="1200" dirty="0" smtClean="0">
                <a:solidFill>
                  <a:schemeClr val="tx1"/>
                </a:solidFill>
                <a:effectLst/>
                <a:latin typeface="+mn-lt"/>
                <a:ea typeface="+mn-ea"/>
                <a:cs typeface="+mn-cs"/>
              </a:rPr>
              <a:t>10</a:t>
            </a:r>
            <a:r>
              <a:rPr lang="zh-CN" altLang="en-US" sz="1200" kern="1200" dirty="0" smtClean="0">
                <a:solidFill>
                  <a:schemeClr val="tx1"/>
                </a:solidFill>
                <a:effectLst/>
                <a:latin typeface="+mn-lt"/>
                <a:ea typeface="+mn-ea"/>
                <a:cs typeface="+mn-cs"/>
              </a:rPr>
              <a:t>周，下半周（周二</a:t>
            </a:r>
            <a:r>
              <a:rPr lang="en-US" sz="1200" kern="1200" dirty="0" smtClean="0">
                <a:solidFill>
                  <a:schemeClr val="tx1"/>
                </a:solidFill>
                <a:effectLst/>
                <a:latin typeface="+mn-lt"/>
                <a:ea typeface="+mn-ea"/>
                <a:cs typeface="+mn-cs"/>
              </a:rPr>
              <a:t>08:00</a:t>
            </a:r>
            <a:r>
              <a:rPr lang="zh-CN" altLang="en-US" sz="1200" kern="1200" dirty="0" smtClean="0">
                <a:solidFill>
                  <a:schemeClr val="tx1"/>
                </a:solidFill>
                <a:effectLst/>
                <a:latin typeface="+mn-lt"/>
                <a:ea typeface="+mn-ea"/>
                <a:cs typeface="+mn-cs"/>
              </a:rPr>
              <a:t>之后）</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7</a:t>
            </a:fld>
            <a:endParaRPr lang="en-US"/>
          </a:p>
        </p:txBody>
      </p:sp>
    </p:spTree>
    <p:extLst>
      <p:ext uri="{BB962C8B-B14F-4D97-AF65-F5344CB8AC3E}">
        <p14:creationId xmlns:p14="http://schemas.microsoft.com/office/powerpoint/2010/main" val="1791261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我们之前处理的方法是通过一台服务器的数据库中找出</a:t>
            </a:r>
            <a:r>
              <a:rPr lang="en-US" altLang="zh-CN" sz="1200" kern="1200" dirty="0" smtClean="0">
                <a:solidFill>
                  <a:schemeClr val="tx1"/>
                </a:solidFill>
                <a:effectLst/>
                <a:latin typeface="+mn-lt"/>
                <a:ea typeface="+mn-ea"/>
                <a:cs typeface="+mn-cs"/>
              </a:rPr>
              <a:t>sputter</a:t>
            </a:r>
            <a:r>
              <a:rPr lang="zh-CN" altLang="en-US" sz="1200" kern="1200" dirty="0" smtClean="0">
                <a:solidFill>
                  <a:schemeClr val="tx1"/>
                </a:solidFill>
                <a:effectLst/>
                <a:latin typeface="+mn-lt"/>
                <a:ea typeface="+mn-ea"/>
                <a:cs typeface="+mn-cs"/>
              </a:rPr>
              <a:t>生产了哪些G</a:t>
            </a:r>
            <a:r>
              <a:rPr lang="en-US" altLang="zh-CN" sz="1200" kern="1200" dirty="0" err="1" smtClean="0">
                <a:solidFill>
                  <a:schemeClr val="tx1"/>
                </a:solidFill>
                <a:effectLst/>
                <a:latin typeface="+mn-lt"/>
                <a:ea typeface="+mn-ea"/>
                <a:cs typeface="+mn-cs"/>
              </a:rPr>
              <a:t>uzik</a:t>
            </a:r>
            <a:r>
              <a:rPr lang="zh-CN" altLang="en-US" sz="1200" kern="1200" dirty="0" smtClean="0">
                <a:solidFill>
                  <a:schemeClr val="tx1"/>
                </a:solidFill>
                <a:effectLst/>
                <a:latin typeface="+mn-lt"/>
                <a:ea typeface="+mn-ea"/>
                <a:cs typeface="+mn-cs"/>
              </a:rPr>
              <a:t>物料，再从另外一台服务器中的数据库找出物料有没有送到实验室。然后物料组人员会通过一项一项的对比去发现有没有漏送。</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我们通过编写程序，就免去了人工操作的部分，还可以可以通过邮件查看物料有没有及时送到。</a:t>
            </a:r>
            <a:endParaRPr lang="en-US" altLang="zh-CN" sz="1200" kern="1200" dirty="0" smtClean="0">
              <a:solidFill>
                <a:schemeClr val="tx1"/>
              </a:solidFill>
              <a:effectLst/>
              <a:latin typeface="+mn-lt"/>
              <a:ea typeface="+mn-ea"/>
              <a:cs typeface="+mn-cs"/>
            </a:endParaRP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8</a:t>
            </a:fld>
            <a:endParaRPr lang="en-US" dirty="0"/>
          </a:p>
        </p:txBody>
      </p:sp>
    </p:spTree>
    <p:extLst>
      <p:ext uri="{BB962C8B-B14F-4D97-AF65-F5344CB8AC3E}">
        <p14:creationId xmlns:p14="http://schemas.microsoft.com/office/powerpoint/2010/main" val="647879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我们之前处理的方法是从一个数据库中找出</a:t>
            </a:r>
            <a:r>
              <a:rPr lang="en-US" altLang="zh-CN" sz="1200" kern="1200" dirty="0" smtClean="0">
                <a:solidFill>
                  <a:schemeClr val="tx1"/>
                </a:solidFill>
                <a:effectLst/>
                <a:latin typeface="+mn-lt"/>
                <a:ea typeface="+mn-ea"/>
                <a:cs typeface="+mn-cs"/>
              </a:rPr>
              <a:t>sputter</a:t>
            </a:r>
            <a:r>
              <a:rPr lang="zh-CN" altLang="en-US" sz="1200" kern="1200" dirty="0" smtClean="0">
                <a:solidFill>
                  <a:schemeClr val="tx1"/>
                </a:solidFill>
                <a:effectLst/>
                <a:latin typeface="+mn-lt"/>
                <a:ea typeface="+mn-ea"/>
                <a:cs typeface="+mn-cs"/>
              </a:rPr>
              <a:t>生产了哪些G</a:t>
            </a:r>
            <a:r>
              <a:rPr lang="en-US" altLang="zh-CN" sz="1200" kern="1200" dirty="0" err="1" smtClean="0">
                <a:solidFill>
                  <a:schemeClr val="tx1"/>
                </a:solidFill>
                <a:effectLst/>
                <a:latin typeface="+mn-lt"/>
                <a:ea typeface="+mn-ea"/>
                <a:cs typeface="+mn-cs"/>
              </a:rPr>
              <a:t>uzik</a:t>
            </a:r>
            <a:r>
              <a:rPr lang="zh-CN" altLang="en-US" sz="1200" kern="1200" dirty="0" smtClean="0">
                <a:solidFill>
                  <a:schemeClr val="tx1"/>
                </a:solidFill>
                <a:effectLst/>
                <a:latin typeface="+mn-lt"/>
                <a:ea typeface="+mn-ea"/>
                <a:cs typeface="+mn-cs"/>
              </a:rPr>
              <a:t>物料，再从实验室接收的物料的数据库中取出接收了哪些物料。然后物料组人员会通过一项一项的对比去发现有没有漏送。这样不仅仅步骤繁琐，而且这种检查方式容易出现错误，出现漏检的风险。        此外，这种比对的方法还没有办法追溯超时物料的当前状态。我们不知道它到底停留在哪个工序，不能及时地处理问题。</a:t>
            </a:r>
            <a:endParaRPr lang="en-US" altLang="zh-CN"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9</a:t>
            </a:fld>
            <a:endParaRPr lang="en-US" dirty="0"/>
          </a:p>
        </p:txBody>
      </p:sp>
    </p:spTree>
    <p:extLst>
      <p:ext uri="{BB962C8B-B14F-4D97-AF65-F5344CB8AC3E}">
        <p14:creationId xmlns:p14="http://schemas.microsoft.com/office/powerpoint/2010/main" val="22277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wrap="none"/>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B0312D0C-D77A-4DDB-8918-C83A5C58A7FB}" type="datetimeFigureOut">
              <a:rPr lang="en-US" smtClean="0"/>
              <a:t>3/8/2016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87AD49-528B-4818-9E1C-1B72C32AA585}" type="slidenum">
              <a:rPr lang="en-US" smtClean="0"/>
              <a:t>‹#›</a:t>
            </a:fld>
            <a:endParaRPr lang="en-US"/>
          </a:p>
        </p:txBody>
      </p:sp>
    </p:spTree>
    <p:extLst>
      <p:ext uri="{BB962C8B-B14F-4D97-AF65-F5344CB8AC3E}">
        <p14:creationId xmlns:p14="http://schemas.microsoft.com/office/powerpoint/2010/main" val="110117498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312D0C-D77A-4DDB-8918-C83A5C58A7FB}" type="datetimeFigureOut">
              <a:rPr lang="en-US" smtClean="0"/>
              <a:t>3/8/2016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87AD49-528B-4818-9E1C-1B72C32AA585}" type="slidenum">
              <a:rPr lang="en-US" smtClean="0"/>
              <a:t>‹#›</a:t>
            </a:fld>
            <a:endParaRPr lang="en-US"/>
          </a:p>
        </p:txBody>
      </p:sp>
    </p:spTree>
    <p:extLst>
      <p:ext uri="{BB962C8B-B14F-4D97-AF65-F5344CB8AC3E}">
        <p14:creationId xmlns:p14="http://schemas.microsoft.com/office/powerpoint/2010/main" val="3504786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312D0C-D77A-4DDB-8918-C83A5C58A7FB}" type="datetimeFigureOut">
              <a:rPr lang="en-US" smtClean="0"/>
              <a:t>3/8/2016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87AD49-528B-4818-9E1C-1B72C32AA585}" type="slidenum">
              <a:rPr lang="en-US" smtClean="0"/>
              <a:t>‹#›</a:t>
            </a:fld>
            <a:endParaRPr lang="en-US"/>
          </a:p>
        </p:txBody>
      </p:sp>
    </p:spTree>
    <p:extLst>
      <p:ext uri="{BB962C8B-B14F-4D97-AF65-F5344CB8AC3E}">
        <p14:creationId xmlns:p14="http://schemas.microsoft.com/office/powerpoint/2010/main" val="1934474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B0312D0C-D77A-4DDB-8918-C83A5C58A7FB}" type="datetimeFigureOut">
              <a:rPr lang="en-US" smtClean="0"/>
              <a:t>3/8/2016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87AD49-528B-4818-9E1C-1B72C32AA585}" type="slidenum">
              <a:rPr lang="en-US" smtClean="0"/>
              <a:t>‹#›</a:t>
            </a:fld>
            <a:endParaRPr lang="en-US"/>
          </a:p>
        </p:txBody>
      </p:sp>
    </p:spTree>
    <p:extLst>
      <p:ext uri="{BB962C8B-B14F-4D97-AF65-F5344CB8AC3E}">
        <p14:creationId xmlns:p14="http://schemas.microsoft.com/office/powerpoint/2010/main" val="187029285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0312D0C-D77A-4DDB-8918-C83A5C58A7FB}" type="datetimeFigureOut">
              <a:rPr lang="en-US" smtClean="0"/>
              <a:t>3/8/2016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87AD49-528B-4818-9E1C-1B72C32AA585}" type="slidenum">
              <a:rPr lang="en-US" smtClean="0"/>
              <a:t>‹#›</a:t>
            </a:fld>
            <a:endParaRPr lang="en-US"/>
          </a:p>
        </p:txBody>
      </p:sp>
    </p:spTree>
    <p:extLst>
      <p:ext uri="{BB962C8B-B14F-4D97-AF65-F5344CB8AC3E}">
        <p14:creationId xmlns:p14="http://schemas.microsoft.com/office/powerpoint/2010/main" val="168149460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0312D0C-D77A-4DDB-8918-C83A5C58A7FB}" type="datetimeFigureOut">
              <a:rPr lang="en-US" smtClean="0"/>
              <a:t>3/8/2016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87AD49-528B-4818-9E1C-1B72C32AA585}" type="slidenum">
              <a:rPr lang="en-US" smtClean="0"/>
              <a:t>‹#›</a:t>
            </a:fld>
            <a:endParaRPr lang="en-US"/>
          </a:p>
        </p:txBody>
      </p:sp>
    </p:spTree>
    <p:extLst>
      <p:ext uri="{BB962C8B-B14F-4D97-AF65-F5344CB8AC3E}">
        <p14:creationId xmlns:p14="http://schemas.microsoft.com/office/powerpoint/2010/main" val="404397084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0312D0C-D77A-4DDB-8918-C83A5C58A7FB}" type="datetimeFigureOut">
              <a:rPr lang="en-US" smtClean="0"/>
              <a:t>3/8/2016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F87AD49-528B-4818-9E1C-1B72C32AA585}" type="slidenum">
              <a:rPr lang="en-US" smtClean="0"/>
              <a:t>‹#›</a:t>
            </a:fld>
            <a:endParaRPr lang="en-US"/>
          </a:p>
        </p:txBody>
      </p:sp>
    </p:spTree>
    <p:extLst>
      <p:ext uri="{BB962C8B-B14F-4D97-AF65-F5344CB8AC3E}">
        <p14:creationId xmlns:p14="http://schemas.microsoft.com/office/powerpoint/2010/main" val="204946525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0312D0C-D77A-4DDB-8918-C83A5C58A7FB}" type="datetimeFigureOut">
              <a:rPr lang="en-US" smtClean="0"/>
              <a:t>3/8/2016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F87AD49-528B-4818-9E1C-1B72C32AA585}" type="slidenum">
              <a:rPr lang="en-US" smtClean="0"/>
              <a:t>‹#›</a:t>
            </a:fld>
            <a:endParaRPr lang="en-US"/>
          </a:p>
        </p:txBody>
      </p:sp>
    </p:spTree>
    <p:extLst>
      <p:ext uri="{BB962C8B-B14F-4D97-AF65-F5344CB8AC3E}">
        <p14:creationId xmlns:p14="http://schemas.microsoft.com/office/powerpoint/2010/main" val="64757472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312D0C-D77A-4DDB-8918-C83A5C58A7FB}" type="datetimeFigureOut">
              <a:rPr lang="en-US" smtClean="0"/>
              <a:t>3/8/2016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F87AD49-528B-4818-9E1C-1B72C32AA585}" type="slidenum">
              <a:rPr lang="en-US" smtClean="0"/>
              <a:t>‹#›</a:t>
            </a:fld>
            <a:endParaRPr lang="en-US"/>
          </a:p>
        </p:txBody>
      </p:sp>
    </p:spTree>
    <p:extLst>
      <p:ext uri="{BB962C8B-B14F-4D97-AF65-F5344CB8AC3E}">
        <p14:creationId xmlns:p14="http://schemas.microsoft.com/office/powerpoint/2010/main" val="1628969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312D0C-D77A-4DDB-8918-C83A5C58A7FB}" type="datetimeFigureOut">
              <a:rPr lang="en-US" smtClean="0"/>
              <a:t>3/8/2016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87AD49-528B-4818-9E1C-1B72C32AA585}" type="slidenum">
              <a:rPr lang="en-US" smtClean="0"/>
              <a:t>‹#›</a:t>
            </a:fld>
            <a:endParaRPr lang="en-US"/>
          </a:p>
        </p:txBody>
      </p:sp>
    </p:spTree>
    <p:extLst>
      <p:ext uri="{BB962C8B-B14F-4D97-AF65-F5344CB8AC3E}">
        <p14:creationId xmlns:p14="http://schemas.microsoft.com/office/powerpoint/2010/main" val="35952739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312D0C-D77A-4DDB-8918-C83A5C58A7FB}" type="datetimeFigureOut">
              <a:rPr lang="en-US" smtClean="0"/>
              <a:t>3/8/2016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87AD49-528B-4818-9E1C-1B72C32AA585}" type="slidenum">
              <a:rPr lang="en-US" smtClean="0"/>
              <a:t>‹#›</a:t>
            </a:fld>
            <a:endParaRPr lang="en-US"/>
          </a:p>
        </p:txBody>
      </p:sp>
    </p:spTree>
    <p:extLst>
      <p:ext uri="{BB962C8B-B14F-4D97-AF65-F5344CB8AC3E}">
        <p14:creationId xmlns:p14="http://schemas.microsoft.com/office/powerpoint/2010/main" val="4115249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1A609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a:noFill/>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312D0C-D77A-4DDB-8918-C83A5C58A7FB}" type="datetimeFigureOut">
              <a:rPr lang="en-US" smtClean="0"/>
              <a:t>3/8/2016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87AD49-528B-4818-9E1C-1B72C32AA585}" type="slidenum">
              <a:rPr lang="en-US" smtClean="0"/>
              <a:t>‹#›</a:t>
            </a:fld>
            <a:endParaRPr lang="en-US"/>
          </a:p>
        </p:txBody>
      </p:sp>
    </p:spTree>
    <p:extLst>
      <p:ext uri="{BB962C8B-B14F-4D97-AF65-F5344CB8AC3E}">
        <p14:creationId xmlns:p14="http://schemas.microsoft.com/office/powerpoint/2010/main" val="1619138073"/>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jpeg"/><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8" Type="http://schemas.microsoft.com/office/2007/relationships/hdphoto" Target="../media/hdphoto6.wdp"/><Relationship Id="rId13"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6.png"/><Relationship Id="rId12" Type="http://schemas.microsoft.com/office/2007/relationships/hdphoto" Target="../media/hdphoto8.wdp"/><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5.wdp"/><Relationship Id="rId11" Type="http://schemas.openxmlformats.org/officeDocument/2006/relationships/image" Target="../media/image18.png"/><Relationship Id="rId5" Type="http://schemas.openxmlformats.org/officeDocument/2006/relationships/image" Target="../media/image15.png"/><Relationship Id="rId10" Type="http://schemas.microsoft.com/office/2007/relationships/hdphoto" Target="../media/hdphoto7.wdp"/><Relationship Id="rId4" Type="http://schemas.microsoft.com/office/2007/relationships/hdphoto" Target="../media/hdphoto4.wdp"/><Relationship Id="rId9" Type="http://schemas.openxmlformats.org/officeDocument/2006/relationships/image" Target="../media/image17.png"/><Relationship Id="rId14" Type="http://schemas.microsoft.com/office/2007/relationships/hdphoto" Target="../media/hdphoto9.wdp"/></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microsoft.com/office/2007/relationships/hdphoto" Target="../media/hdphoto10.wdp"/></Relationships>
</file>

<file path=ppt/slides/_rels/slide1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8.png"/><Relationship Id="rId7" Type="http://schemas.microsoft.com/office/2007/relationships/hdphoto" Target="../media/hdphoto2.wdp"/><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7.png"/><Relationship Id="rId4" Type="http://schemas.microsoft.com/office/2007/relationships/hdphoto" Target="../media/hdphoto8.wdp"/></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5.emf"/><Relationship Id="rId5" Type="http://schemas.openxmlformats.org/officeDocument/2006/relationships/oleObject" Target="../embeddings/Microsoft_Excel_97-2003_Worksheet1.xls"/><Relationship Id="rId4"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
          <p:cNvSpPr>
            <a:spLocks noGrp="1"/>
          </p:cNvSpPr>
          <p:nvPr>
            <p:ph type="ctrTitle"/>
          </p:nvPr>
        </p:nvSpPr>
        <p:spPr>
          <a:xfrm>
            <a:off x="2235200" y="2815771"/>
            <a:ext cx="8521766" cy="936172"/>
          </a:xfrm>
          <a:solidFill>
            <a:schemeClr val="accent2">
              <a:lumMod val="75000"/>
            </a:schemeClr>
          </a:solidFill>
        </p:spPr>
        <p:txBody>
          <a:bodyPr>
            <a:noAutofit/>
          </a:bodyPr>
          <a:lstStyle/>
          <a:p>
            <a:r>
              <a:rPr lang="en-US" b="1"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rPr>
              <a:t>Test </a:t>
            </a:r>
            <a:r>
              <a:rPr lang="zh-CN" altLang="en-US" b="1" dirty="0">
                <a:latin typeface="MYingHei_18030_C-Medium" panose="020A0304000101010101" pitchFamily="18" charset="-122"/>
                <a:ea typeface="MYingHei_18030_C-Medium" panose="020A0304000101010101" pitchFamily="18" charset="-122"/>
                <a:cs typeface="MYingHei_18030_C-Medium" panose="020A0304000101010101" pitchFamily="18" charset="-122"/>
              </a:rPr>
              <a:t>生产</a:t>
            </a:r>
            <a:r>
              <a:rPr lang="zh-CN" altLang="en-US" b="1"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rPr>
              <a:t>的</a:t>
            </a:r>
            <a:r>
              <a:rPr lang="zh-CN" altLang="en-US" b="1" dirty="0">
                <a:latin typeface="MYingHei_18030_C-Medium" panose="020A0304000101010101" pitchFamily="18" charset="-122"/>
                <a:ea typeface="MYingHei_18030_C-Medium" panose="020A0304000101010101" pitchFamily="18" charset="-122"/>
                <a:cs typeface="MYingHei_18030_C-Medium" panose="020A0304000101010101" pitchFamily="18" charset="-122"/>
              </a:rPr>
              <a:t>程序</a:t>
            </a:r>
            <a:r>
              <a:rPr lang="zh-CN" altLang="en-US" b="1"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rPr>
              <a:t>化管理</a:t>
            </a:r>
            <a:endParaRPr lang="en-US" b="1" dirty="0">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p:txBody>
      </p:sp>
    </p:spTree>
    <p:extLst>
      <p:ext uri="{BB962C8B-B14F-4D97-AF65-F5344CB8AC3E}">
        <p14:creationId xmlns:p14="http://schemas.microsoft.com/office/powerpoint/2010/main" val="12513433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74707" y="1851024"/>
            <a:ext cx="12091893" cy="3025775"/>
          </a:xfrm>
          <a:prstGeom prst="rect">
            <a:avLst/>
          </a:prstGeom>
        </p:spPr>
      </p:pic>
      <p:sp>
        <p:nvSpPr>
          <p:cNvPr id="10" name="Oval 9"/>
          <p:cNvSpPr/>
          <p:nvPr/>
        </p:nvSpPr>
        <p:spPr>
          <a:xfrm>
            <a:off x="1865630" y="1939130"/>
            <a:ext cx="1249045" cy="356395"/>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0942955" y="1974649"/>
            <a:ext cx="1223645" cy="285354"/>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0227310" y="2010171"/>
            <a:ext cx="715645" cy="214311"/>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0233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74880"/>
            <a:ext cx="10515600" cy="1325563"/>
          </a:xfrm>
        </p:spPr>
        <p:txBody>
          <a:bodyPr>
            <a:normAutofit/>
          </a:bodyPr>
          <a:lstStyle/>
          <a:p>
            <a:pPr algn="ctr"/>
            <a:r>
              <a:rPr lang="zh-CN" altLang="en-US" sz="6000" dirty="0">
                <a:latin typeface="MYingHei_18030_C-Medium" panose="020A0304000101010101" pitchFamily="18" charset="-122"/>
                <a:ea typeface="MYingHei_18030_C-Medium" panose="020A0304000101010101" pitchFamily="18" charset="-122"/>
                <a:cs typeface="MYingHei_18030_C-Medium" panose="020A0304000101010101" pitchFamily="18" charset="-122"/>
              </a:rPr>
              <a:t>磁</a:t>
            </a:r>
            <a:r>
              <a:rPr lang="zh-CN" altLang="en-US" sz="6000"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rPr>
              <a:t>头</a:t>
            </a:r>
            <a:r>
              <a:rPr lang="zh-CN" altLang="en-US" sz="6000" dirty="0">
                <a:latin typeface="MYingHei_18030_C-Medium" panose="020A0304000101010101" pitchFamily="18" charset="-122"/>
                <a:ea typeface="MYingHei_18030_C-Medium" panose="020A0304000101010101" pitchFamily="18" charset="-122"/>
                <a:cs typeface="MYingHei_18030_C-Medium" panose="020A0304000101010101" pitchFamily="18" charset="-122"/>
              </a:rPr>
              <a:t>系</a:t>
            </a:r>
            <a:r>
              <a:rPr lang="zh-CN" altLang="en-US" sz="6000"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rPr>
              <a:t>统监控</a:t>
            </a:r>
            <a:endParaRPr lang="en-US" sz="6000" dirty="0">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p:txBody>
      </p:sp>
      <p:pic>
        <p:nvPicPr>
          <p:cNvPr id="5" name="Content Placeholder 5"/>
          <p:cNvPicPr>
            <a:picLocks noChangeAspect="1"/>
          </p:cNvPicPr>
          <p:nvPr/>
        </p:nvPicPr>
        <p:blipFill>
          <a:blip r:embed="rId3">
            <a:extLst>
              <a:ext uri="{BEBA8EAE-BF5A-486C-A8C5-ECC9F3942E4B}">
                <a14:imgProps xmlns:a14="http://schemas.microsoft.com/office/drawing/2010/main">
                  <a14:imgLayer r:embed="rId4">
                    <a14:imgEffect>
                      <a14:backgroundRemoval t="1671" b="89499" l="15368" r="80303"/>
                    </a14:imgEffect>
                  </a14:imgLayer>
                </a14:imgProps>
              </a:ext>
              <a:ext uri="{28A0092B-C50C-407E-A947-70E740481C1C}">
                <a14:useLocalDpi xmlns:a14="http://schemas.microsoft.com/office/drawing/2010/main" val="0"/>
              </a:ext>
            </a:extLst>
          </a:blip>
          <a:stretch>
            <a:fillRect/>
          </a:stretch>
        </p:blipFill>
        <p:spPr>
          <a:xfrm>
            <a:off x="3986074" y="2000443"/>
            <a:ext cx="4219852" cy="3827095"/>
          </a:xfrm>
          <a:prstGeom prst="rect">
            <a:avLst/>
          </a:prstGeom>
        </p:spPr>
      </p:pic>
      <p:pic>
        <p:nvPicPr>
          <p:cNvPr id="4" name="Picture 5" descr="Picture 044 (Medium)"/>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2625635" y="1811519"/>
            <a:ext cx="7027817" cy="4682448"/>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16758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BEBA8EAE-BF5A-486C-A8C5-ECC9F3942E4B}">
                <a14:imgProps xmlns:a14="http://schemas.microsoft.com/office/drawing/2010/main">
                  <a14:imgLayer r:embed="rId4">
                    <a14:imgEffect>
                      <a14:backgroundRemoval t="0" b="99312" l="37500" r="65233">
                        <a14:foregroundMark x1="50911" y1="2348" x2="47419" y2="17490"/>
                        <a14:foregroundMark x1="51518" y1="2105" x2="57642" y2="14696"/>
                        <a14:foregroundMark x1="48735" y1="18785" x2="55719" y2="18219"/>
                        <a14:foregroundMark x1="57490" y1="14818" x2="56326" y2="18219"/>
                      </a14:backgroundRemoval>
                    </a14:imgEffect>
                  </a14:imgLayer>
                </a14:imgProps>
              </a:ext>
              <a:ext uri="{28A0092B-C50C-407E-A947-70E740481C1C}">
                <a14:useLocalDpi xmlns:a14="http://schemas.microsoft.com/office/drawing/2010/main" val="0"/>
              </a:ext>
            </a:extLst>
          </a:blip>
          <a:stretch>
            <a:fillRect/>
          </a:stretch>
        </p:blipFill>
        <p:spPr>
          <a:xfrm>
            <a:off x="6045047" y="1676108"/>
            <a:ext cx="1633726" cy="2042157"/>
          </a:xfrm>
          <a:prstGeom prst="rect">
            <a:avLst/>
          </a:prstGeom>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045047" y="3900828"/>
            <a:ext cx="1633726" cy="2179255"/>
          </a:xfrm>
          <a:prstGeom prst="rect">
            <a:avLst/>
          </a:prstGeom>
        </p:spPr>
      </p:pic>
      <p:pic>
        <p:nvPicPr>
          <p:cNvPr id="8" name="Picture 7"/>
          <p:cNvPicPr>
            <a:picLocks noChangeAspect="1"/>
          </p:cNvPicPr>
          <p:nvPr/>
        </p:nvPicPr>
        <p:blipFill>
          <a:blip r:embed="rId7" cstate="print">
            <a:extLst>
              <a:ext uri="{BEBA8EAE-BF5A-486C-A8C5-ECC9F3942E4B}">
                <a14:imgProps xmlns:a14="http://schemas.microsoft.com/office/drawing/2010/main">
                  <a14:imgLayer r:embed="rId8">
                    <a14:imgEffect>
                      <a14:backgroundRemoval t="9934" b="89934" l="26546" r="81272"/>
                    </a14:imgEffect>
                  </a14:imgLayer>
                </a14:imgProps>
              </a:ext>
              <a:ext uri="{28A0092B-C50C-407E-A947-70E740481C1C}">
                <a14:useLocalDpi xmlns:a14="http://schemas.microsoft.com/office/drawing/2010/main" val="0"/>
              </a:ext>
            </a:extLst>
          </a:blip>
          <a:stretch>
            <a:fillRect/>
          </a:stretch>
        </p:blipFill>
        <p:spPr>
          <a:xfrm>
            <a:off x="8813074" y="1676108"/>
            <a:ext cx="1531841" cy="2042157"/>
          </a:xfrm>
          <a:prstGeom prst="rect">
            <a:avLst/>
          </a:prstGeom>
        </p:spPr>
      </p:pic>
      <p:pic>
        <p:nvPicPr>
          <p:cNvPr id="5" name="Picture 4"/>
          <p:cNvPicPr>
            <a:picLocks noChangeAspect="1"/>
          </p:cNvPicPr>
          <p:nvPr/>
        </p:nvPicPr>
        <p:blipFill>
          <a:blip r:embed="rId9" cstate="print">
            <a:extLst>
              <a:ext uri="{BEBA8EAE-BF5A-486C-A8C5-ECC9F3942E4B}">
                <a14:imgProps xmlns:a14="http://schemas.microsoft.com/office/drawing/2010/main">
                  <a14:imgLayer r:embed="rId10">
                    <a14:imgEffect>
                      <a14:backgroundRemoval t="9672" b="95317" l="37361" r="89901">
                        <a14:foregroundMark x1="41565" y1="11335" x2="41915" y2="12867"/>
                        <a14:backgroundMark x1="40163" y1="13304" x2="39405" y2="14179"/>
                      </a14:backgroundRemoval>
                    </a14:imgEffect>
                  </a14:imgLayer>
                </a14:imgProps>
              </a:ext>
              <a:ext uri="{28A0092B-C50C-407E-A947-70E740481C1C}">
                <a14:useLocalDpi xmlns:a14="http://schemas.microsoft.com/office/drawing/2010/main" val="0"/>
              </a:ext>
            </a:extLst>
          </a:blip>
          <a:stretch>
            <a:fillRect/>
          </a:stretch>
        </p:blipFill>
        <p:spPr>
          <a:xfrm>
            <a:off x="2334763" y="3778389"/>
            <a:ext cx="1531841" cy="2164675"/>
          </a:xfrm>
          <a:prstGeom prst="rect">
            <a:avLst/>
          </a:prstGeom>
        </p:spPr>
      </p:pic>
      <p:sp>
        <p:nvSpPr>
          <p:cNvPr id="10" name="TextBox 9"/>
          <p:cNvSpPr txBox="1"/>
          <p:nvPr/>
        </p:nvSpPr>
        <p:spPr>
          <a:xfrm>
            <a:off x="2274235" y="904367"/>
            <a:ext cx="1463040" cy="584775"/>
          </a:xfrm>
          <a:prstGeom prst="rect">
            <a:avLst/>
          </a:prstGeom>
          <a:noFill/>
        </p:spPr>
        <p:txBody>
          <a:bodyPr wrap="square" rtlCol="0">
            <a:spAutoFit/>
          </a:bodyPr>
          <a:lstStyle/>
          <a:p>
            <a:r>
              <a:rPr lang="en-US" sz="3200" dirty="0" smtClean="0">
                <a:solidFill>
                  <a:schemeClr val="bg1"/>
                </a:solidFill>
                <a:latin typeface="Britannic Bold" panose="020B0903060703020204" pitchFamily="34" charset="0"/>
              </a:rPr>
              <a:t>Glide</a:t>
            </a:r>
            <a:endParaRPr lang="en-US" sz="3200" dirty="0">
              <a:solidFill>
                <a:schemeClr val="bg1"/>
              </a:solidFill>
              <a:latin typeface="Britannic Bold" panose="020B0903060703020204" pitchFamily="34" charset="0"/>
            </a:endParaRPr>
          </a:p>
        </p:txBody>
      </p:sp>
      <p:sp>
        <p:nvSpPr>
          <p:cNvPr id="13" name="TextBox 12"/>
          <p:cNvSpPr txBox="1"/>
          <p:nvPr/>
        </p:nvSpPr>
        <p:spPr>
          <a:xfrm>
            <a:off x="871723" y="2604455"/>
            <a:ext cx="1463040" cy="584775"/>
          </a:xfrm>
          <a:prstGeom prst="rect">
            <a:avLst/>
          </a:prstGeom>
          <a:noFill/>
        </p:spPr>
        <p:txBody>
          <a:bodyPr wrap="square" rtlCol="0">
            <a:spAutoFit/>
          </a:bodyPr>
          <a:lstStyle/>
          <a:p>
            <a:r>
              <a:rPr lang="en-US" sz="3200" dirty="0" err="1" smtClean="0">
                <a:solidFill>
                  <a:schemeClr val="bg1"/>
                </a:solidFill>
                <a:latin typeface="Britannic Bold" panose="020B0903060703020204" pitchFamily="34" charset="0"/>
              </a:rPr>
              <a:t>Ufemto</a:t>
            </a:r>
            <a:endParaRPr lang="en-US" sz="3200" dirty="0">
              <a:solidFill>
                <a:schemeClr val="bg1"/>
              </a:solidFill>
              <a:latin typeface="Britannic Bold" panose="020B0903060703020204" pitchFamily="34" charset="0"/>
            </a:endParaRPr>
          </a:p>
        </p:txBody>
      </p:sp>
      <p:sp>
        <p:nvSpPr>
          <p:cNvPr id="14" name="TextBox 13"/>
          <p:cNvSpPr txBox="1"/>
          <p:nvPr/>
        </p:nvSpPr>
        <p:spPr>
          <a:xfrm>
            <a:off x="910909" y="4673031"/>
            <a:ext cx="1463040" cy="584775"/>
          </a:xfrm>
          <a:prstGeom prst="rect">
            <a:avLst/>
          </a:prstGeom>
          <a:noFill/>
        </p:spPr>
        <p:txBody>
          <a:bodyPr wrap="square" rtlCol="0">
            <a:spAutoFit/>
          </a:bodyPr>
          <a:lstStyle/>
          <a:p>
            <a:r>
              <a:rPr lang="en-US" sz="3200" dirty="0" smtClean="0">
                <a:solidFill>
                  <a:schemeClr val="bg1"/>
                </a:solidFill>
                <a:latin typeface="Britannic Bold" panose="020B0903060703020204" pitchFamily="34" charset="0"/>
              </a:rPr>
              <a:t>PG4Z</a:t>
            </a:r>
            <a:endParaRPr lang="en-US" sz="3200" dirty="0">
              <a:solidFill>
                <a:schemeClr val="bg1"/>
              </a:solidFill>
              <a:latin typeface="Britannic Bold" panose="020B0903060703020204" pitchFamily="34" charset="0"/>
            </a:endParaRPr>
          </a:p>
        </p:txBody>
      </p:sp>
      <p:pic>
        <p:nvPicPr>
          <p:cNvPr id="18" name="Content Placeholder 17"/>
          <p:cNvPicPr>
            <a:picLocks noGrp="1" noChangeAspect="1"/>
          </p:cNvPicPr>
          <p:nvPr>
            <p:ph idx="1"/>
          </p:nvPr>
        </p:nvPicPr>
        <p:blipFill>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334763" y="1612687"/>
            <a:ext cx="1531841" cy="2042157"/>
          </a:xfrm>
        </p:spPr>
      </p:pic>
      <p:sp>
        <p:nvSpPr>
          <p:cNvPr id="19" name="TextBox 18"/>
          <p:cNvSpPr txBox="1"/>
          <p:nvPr/>
        </p:nvSpPr>
        <p:spPr>
          <a:xfrm>
            <a:off x="6131032" y="958495"/>
            <a:ext cx="1463040" cy="584775"/>
          </a:xfrm>
          <a:prstGeom prst="rect">
            <a:avLst/>
          </a:prstGeom>
          <a:noFill/>
        </p:spPr>
        <p:txBody>
          <a:bodyPr wrap="square" rtlCol="0">
            <a:spAutoFit/>
          </a:bodyPr>
          <a:lstStyle/>
          <a:p>
            <a:r>
              <a:rPr lang="en-US" sz="3200" dirty="0" smtClean="0">
                <a:solidFill>
                  <a:schemeClr val="bg1"/>
                </a:solidFill>
                <a:latin typeface="Britannic Bold" panose="020B0903060703020204" pitchFamily="34" charset="0"/>
              </a:rPr>
              <a:t>Mag</a:t>
            </a:r>
            <a:endParaRPr lang="en-US" sz="3200" dirty="0">
              <a:solidFill>
                <a:schemeClr val="bg1"/>
              </a:solidFill>
              <a:latin typeface="Britannic Bold" panose="020B0903060703020204" pitchFamily="34" charset="0"/>
            </a:endParaRPr>
          </a:p>
        </p:txBody>
      </p:sp>
      <p:sp>
        <p:nvSpPr>
          <p:cNvPr id="20" name="TextBox 19"/>
          <p:cNvSpPr txBox="1"/>
          <p:nvPr/>
        </p:nvSpPr>
        <p:spPr>
          <a:xfrm>
            <a:off x="4632737" y="2542827"/>
            <a:ext cx="1463040" cy="584775"/>
          </a:xfrm>
          <a:prstGeom prst="rect">
            <a:avLst/>
          </a:prstGeom>
          <a:noFill/>
        </p:spPr>
        <p:txBody>
          <a:bodyPr wrap="square" rtlCol="0">
            <a:spAutoFit/>
          </a:bodyPr>
          <a:lstStyle/>
          <a:p>
            <a:r>
              <a:rPr lang="en-US" sz="3200" dirty="0" smtClean="0">
                <a:solidFill>
                  <a:schemeClr val="bg1"/>
                </a:solidFill>
                <a:latin typeface="Britannic Bold" panose="020B0903060703020204" pitchFamily="34" charset="0"/>
              </a:rPr>
              <a:t>Python</a:t>
            </a:r>
            <a:endParaRPr lang="en-US" sz="3200" dirty="0">
              <a:solidFill>
                <a:schemeClr val="bg1"/>
              </a:solidFill>
              <a:latin typeface="Britannic Bold" panose="020B0903060703020204" pitchFamily="34" charset="0"/>
            </a:endParaRPr>
          </a:p>
        </p:txBody>
      </p:sp>
      <p:sp>
        <p:nvSpPr>
          <p:cNvPr id="21" name="TextBox 20"/>
          <p:cNvSpPr txBox="1"/>
          <p:nvPr/>
        </p:nvSpPr>
        <p:spPr>
          <a:xfrm>
            <a:off x="4671926" y="4646826"/>
            <a:ext cx="1463040" cy="584775"/>
          </a:xfrm>
          <a:prstGeom prst="rect">
            <a:avLst/>
          </a:prstGeom>
          <a:noFill/>
        </p:spPr>
        <p:txBody>
          <a:bodyPr wrap="square" rtlCol="0">
            <a:spAutoFit/>
          </a:bodyPr>
          <a:lstStyle/>
          <a:p>
            <a:r>
              <a:rPr lang="en-US" sz="3200" dirty="0" err="1" smtClean="0">
                <a:solidFill>
                  <a:schemeClr val="bg1"/>
                </a:solidFill>
                <a:latin typeface="Britannic Bold" panose="020B0903060703020204" pitchFamily="34" charset="0"/>
              </a:rPr>
              <a:t>Mako</a:t>
            </a:r>
            <a:endParaRPr lang="en-US" sz="3200" dirty="0">
              <a:solidFill>
                <a:schemeClr val="bg1"/>
              </a:solidFill>
              <a:latin typeface="Britannic Bold" panose="020B0903060703020204" pitchFamily="34" charset="0"/>
            </a:endParaRPr>
          </a:p>
        </p:txBody>
      </p:sp>
      <p:sp>
        <p:nvSpPr>
          <p:cNvPr id="22" name="TextBox 21"/>
          <p:cNvSpPr txBox="1"/>
          <p:nvPr/>
        </p:nvSpPr>
        <p:spPr>
          <a:xfrm>
            <a:off x="8813074" y="995997"/>
            <a:ext cx="1712533" cy="584775"/>
          </a:xfrm>
          <a:prstGeom prst="rect">
            <a:avLst/>
          </a:prstGeom>
          <a:noFill/>
        </p:spPr>
        <p:txBody>
          <a:bodyPr wrap="square" rtlCol="0">
            <a:spAutoFit/>
          </a:bodyPr>
          <a:lstStyle/>
          <a:p>
            <a:r>
              <a:rPr lang="en-US" sz="3200" dirty="0" smtClean="0">
                <a:solidFill>
                  <a:schemeClr val="bg1"/>
                </a:solidFill>
                <a:latin typeface="Britannic Bold" panose="020B0903060703020204" pitchFamily="34" charset="0"/>
              </a:rPr>
              <a:t>Burnish</a:t>
            </a:r>
            <a:endParaRPr lang="en-US" sz="3200" dirty="0">
              <a:solidFill>
                <a:schemeClr val="bg1"/>
              </a:solidFill>
              <a:latin typeface="Britannic Bold" panose="020B0903060703020204" pitchFamily="34" charset="0"/>
            </a:endParaRPr>
          </a:p>
        </p:txBody>
      </p:sp>
      <p:pic>
        <p:nvPicPr>
          <p:cNvPr id="4" name="Picture 3"/>
          <p:cNvPicPr>
            <a:picLocks noChangeAspect="1"/>
          </p:cNvPicPr>
          <p:nvPr/>
        </p:nvPicPr>
        <p:blipFill>
          <a:blip r:embed="rId13" cstate="print">
            <a:extLst>
              <a:ext uri="{BEBA8EAE-BF5A-486C-A8C5-ECC9F3942E4B}">
                <a14:imgProps xmlns:a14="http://schemas.microsoft.com/office/drawing/2010/main">
                  <a14:imgLayer r:embed="rId14">
                    <a14:imgEffect>
                      <a14:backgroundRemoval t="18689" b="85498" l="23220" r="80906"/>
                    </a14:imgEffect>
                  </a14:imgLayer>
                </a14:imgProps>
              </a:ext>
              <a:ext uri="{28A0092B-C50C-407E-A947-70E740481C1C}">
                <a14:useLocalDpi xmlns:a14="http://schemas.microsoft.com/office/drawing/2010/main" val="0"/>
              </a:ext>
            </a:extLst>
          </a:blip>
          <a:stretch>
            <a:fillRect/>
          </a:stretch>
        </p:blipFill>
        <p:spPr>
          <a:xfrm>
            <a:off x="8715622" y="3718265"/>
            <a:ext cx="1809985" cy="2412961"/>
          </a:xfrm>
          <a:prstGeom prst="rect">
            <a:avLst/>
          </a:prstGeom>
        </p:spPr>
      </p:pic>
      <p:sp>
        <p:nvSpPr>
          <p:cNvPr id="17" name="TextBox 16"/>
          <p:cNvSpPr txBox="1"/>
          <p:nvPr/>
        </p:nvSpPr>
        <p:spPr>
          <a:xfrm>
            <a:off x="7737347" y="2564597"/>
            <a:ext cx="1463040" cy="584775"/>
          </a:xfrm>
          <a:prstGeom prst="rect">
            <a:avLst/>
          </a:prstGeom>
          <a:noFill/>
        </p:spPr>
        <p:txBody>
          <a:bodyPr wrap="square" rtlCol="0">
            <a:spAutoFit/>
          </a:bodyPr>
          <a:lstStyle/>
          <a:p>
            <a:r>
              <a:rPr lang="en-US" altLang="zh-CN" sz="3200" dirty="0" smtClean="0">
                <a:solidFill>
                  <a:schemeClr val="bg1"/>
                </a:solidFill>
                <a:latin typeface="Britannic Bold" panose="020B0903060703020204" pitchFamily="34" charset="0"/>
              </a:rPr>
              <a:t>In-line</a:t>
            </a:r>
            <a:endParaRPr lang="en-US" sz="3200" dirty="0">
              <a:solidFill>
                <a:schemeClr val="bg1"/>
              </a:solidFill>
              <a:latin typeface="Britannic Bold" panose="020B0903060703020204" pitchFamily="34" charset="0"/>
            </a:endParaRPr>
          </a:p>
        </p:txBody>
      </p:sp>
      <p:sp>
        <p:nvSpPr>
          <p:cNvPr id="23" name="TextBox 22"/>
          <p:cNvSpPr txBox="1"/>
          <p:nvPr/>
        </p:nvSpPr>
        <p:spPr>
          <a:xfrm>
            <a:off x="7736682" y="4702090"/>
            <a:ext cx="1463040" cy="584775"/>
          </a:xfrm>
          <a:prstGeom prst="rect">
            <a:avLst/>
          </a:prstGeom>
          <a:noFill/>
        </p:spPr>
        <p:txBody>
          <a:bodyPr wrap="square" rtlCol="0">
            <a:spAutoFit/>
          </a:bodyPr>
          <a:lstStyle/>
          <a:p>
            <a:r>
              <a:rPr lang="en-US" altLang="zh-CN" sz="3200" dirty="0" smtClean="0">
                <a:solidFill>
                  <a:schemeClr val="bg1"/>
                </a:solidFill>
                <a:latin typeface="Britannic Bold" panose="020B0903060703020204" pitchFamily="34" charset="0"/>
              </a:rPr>
              <a:t>Skew</a:t>
            </a:r>
            <a:endParaRPr lang="en-US" sz="3200" dirty="0">
              <a:solidFill>
                <a:schemeClr val="bg1"/>
              </a:solidFill>
              <a:latin typeface="Britannic Bold" panose="020B0903060703020204" pitchFamily="34" charset="0"/>
            </a:endParaRPr>
          </a:p>
        </p:txBody>
      </p:sp>
      <p:cxnSp>
        <p:nvCxnSpPr>
          <p:cNvPr id="11" name="Straight Connector 10"/>
          <p:cNvCxnSpPr/>
          <p:nvPr/>
        </p:nvCxnSpPr>
        <p:spPr>
          <a:xfrm>
            <a:off x="3737275" y="827626"/>
            <a:ext cx="0" cy="51499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678773" y="793091"/>
            <a:ext cx="0" cy="514997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681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par>
                                <p:cTn id="37" presetID="10"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par>
                                <p:cTn id="40" presetID="10" presetClass="entr" presetSubtype="0" fill="hold"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par>
                                <p:cTn id="57" presetID="10" presetClass="entr" presetSubtype="0" fill="hold" nodeType="with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fade">
                                      <p:cBhvr>
                                        <p:cTn id="5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4" grpId="0"/>
      <p:bldP spid="19" grpId="0"/>
      <p:bldP spid="20" grpId="0"/>
      <p:bldP spid="21" grpId="0"/>
      <p:bldP spid="22" grpId="0"/>
      <p:bldP spid="17"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400">
                <a:solidFill>
                  <a:schemeClr val="tx1"/>
                </a:solidFill>
                <a:latin typeface="Arial" panose="020B0604020202020204" pitchFamily="34" charset="0"/>
                <a:ea typeface="MS PGothic" panose="020B0600070205080204" pitchFamily="34" charset="-128"/>
              </a:defRPr>
            </a:lvl1pPr>
            <a:lvl2pPr marL="742950" indent="-285750">
              <a:defRPr sz="4400">
                <a:solidFill>
                  <a:schemeClr val="tx1"/>
                </a:solidFill>
                <a:latin typeface="Arial" panose="020B0604020202020204" pitchFamily="34" charset="0"/>
                <a:ea typeface="MS PGothic" panose="020B0600070205080204" pitchFamily="34" charset="-128"/>
              </a:defRPr>
            </a:lvl2pPr>
            <a:lvl3pPr marL="1143000" indent="-228600">
              <a:defRPr sz="4400">
                <a:solidFill>
                  <a:schemeClr val="tx1"/>
                </a:solidFill>
                <a:latin typeface="Arial" panose="020B0604020202020204" pitchFamily="34" charset="0"/>
                <a:ea typeface="MS PGothic" panose="020B0600070205080204" pitchFamily="34" charset="-128"/>
              </a:defRPr>
            </a:lvl3pPr>
            <a:lvl4pPr marL="1600200" indent="-228600">
              <a:defRPr sz="4400">
                <a:solidFill>
                  <a:schemeClr val="tx1"/>
                </a:solidFill>
                <a:latin typeface="Arial" panose="020B0604020202020204" pitchFamily="34" charset="0"/>
                <a:ea typeface="MS PGothic" panose="020B0600070205080204" pitchFamily="34" charset="-128"/>
              </a:defRPr>
            </a:lvl4pPr>
            <a:lvl5pPr marL="2057400" indent="-228600">
              <a:defRPr sz="4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9pPr>
          </a:lstStyle>
          <a:p>
            <a:fld id="{D48644DF-422B-44A4-BF15-11645CF61654}" type="slidenum">
              <a:rPr lang="en-US" altLang="en-US" sz="1000">
                <a:solidFill>
                  <a:srgbClr val="00588D"/>
                </a:solidFill>
              </a:rPr>
              <a:pPr/>
              <a:t>13</a:t>
            </a:fld>
            <a:endParaRPr lang="en-US" altLang="en-US" sz="1000">
              <a:solidFill>
                <a:srgbClr val="00588D"/>
              </a:solidFill>
            </a:endParaRPr>
          </a:p>
        </p:txBody>
      </p:sp>
      <p:sp>
        <p:nvSpPr>
          <p:cNvPr id="7171" name="Footer Placeholder 4"/>
          <p:cNvSpPr>
            <a:spLocks noGrp="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400">
                <a:solidFill>
                  <a:schemeClr val="tx1"/>
                </a:solidFill>
                <a:latin typeface="Arial" panose="020B0604020202020204" pitchFamily="34" charset="0"/>
                <a:ea typeface="MS PGothic" panose="020B0600070205080204" pitchFamily="34" charset="-128"/>
              </a:defRPr>
            </a:lvl1pPr>
            <a:lvl2pPr marL="742950" indent="-285750">
              <a:defRPr sz="4400">
                <a:solidFill>
                  <a:schemeClr val="tx1"/>
                </a:solidFill>
                <a:latin typeface="Arial" panose="020B0604020202020204" pitchFamily="34" charset="0"/>
                <a:ea typeface="MS PGothic" panose="020B0600070205080204" pitchFamily="34" charset="-128"/>
              </a:defRPr>
            </a:lvl2pPr>
            <a:lvl3pPr marL="1143000" indent="-228600">
              <a:defRPr sz="4400">
                <a:solidFill>
                  <a:schemeClr val="tx1"/>
                </a:solidFill>
                <a:latin typeface="Arial" panose="020B0604020202020204" pitchFamily="34" charset="0"/>
                <a:ea typeface="MS PGothic" panose="020B0600070205080204" pitchFamily="34" charset="-128"/>
              </a:defRPr>
            </a:lvl3pPr>
            <a:lvl4pPr marL="1600200" indent="-228600">
              <a:defRPr sz="4400">
                <a:solidFill>
                  <a:schemeClr val="tx1"/>
                </a:solidFill>
                <a:latin typeface="Arial" panose="020B0604020202020204" pitchFamily="34" charset="0"/>
                <a:ea typeface="MS PGothic" panose="020B0600070205080204" pitchFamily="34" charset="-128"/>
              </a:defRPr>
            </a:lvl4pPr>
            <a:lvl5pPr marL="2057400" indent="-228600">
              <a:defRPr sz="4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9pPr>
          </a:lstStyle>
          <a:p>
            <a:r>
              <a:rPr lang="en-US" altLang="en-US" sz="1000">
                <a:solidFill>
                  <a:srgbClr val="00588D"/>
                </a:solidFill>
              </a:rPr>
              <a:t>HGST Confidential</a:t>
            </a:r>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ackgroundRemoval t="2217" b="100000" l="7875" r="92571"/>
                    </a14:imgEffect>
                  </a14:imgLayer>
                </a14:imgProps>
              </a:ext>
              <a:ext uri="{28A0092B-C50C-407E-A947-70E740481C1C}">
                <a14:useLocalDpi xmlns:a14="http://schemas.microsoft.com/office/drawing/2010/main" val="0"/>
              </a:ext>
            </a:extLst>
          </a:blip>
          <a:stretch>
            <a:fillRect/>
          </a:stretch>
        </p:blipFill>
        <p:spPr>
          <a:xfrm>
            <a:off x="5781675" y="2562225"/>
            <a:ext cx="6410325" cy="4295775"/>
          </a:xfrm>
          <a:prstGeom prst="rect">
            <a:avLst/>
          </a:prstGeom>
        </p:spPr>
      </p:pic>
      <p:sp>
        <p:nvSpPr>
          <p:cNvPr id="3" name="TextBox 2"/>
          <p:cNvSpPr txBox="1"/>
          <p:nvPr/>
        </p:nvSpPr>
        <p:spPr>
          <a:xfrm>
            <a:off x="571500" y="1041400"/>
            <a:ext cx="10782300" cy="2400657"/>
          </a:xfrm>
          <a:prstGeom prst="rect">
            <a:avLst/>
          </a:prstGeom>
          <a:noFill/>
        </p:spPr>
        <p:txBody>
          <a:bodyPr wrap="square" rtlCol="0">
            <a:spAutoFit/>
          </a:bodyPr>
          <a:lstStyle/>
          <a:p>
            <a:r>
              <a:rPr lang="en-US" altLang="zh-CN" sz="13000" dirty="0" smtClean="0">
                <a:solidFill>
                  <a:schemeClr val="bg1"/>
                </a:solidFill>
              </a:rPr>
              <a:t>240,000</a:t>
            </a:r>
            <a:r>
              <a:rPr lang="en-US" altLang="zh-CN" sz="15000" dirty="0" smtClean="0">
                <a:solidFill>
                  <a:schemeClr val="bg1"/>
                </a:solidFill>
              </a:rPr>
              <a:t> </a:t>
            </a:r>
            <a:r>
              <a:rPr lang="en-US" altLang="zh-CN" sz="6600" dirty="0" smtClean="0">
                <a:solidFill>
                  <a:schemeClr val="bg1"/>
                </a:solidFill>
              </a:rPr>
              <a:t>on hold</a:t>
            </a:r>
            <a:endParaRPr lang="en-US" sz="6600" dirty="0">
              <a:solidFill>
                <a:schemeClr val="bg1"/>
              </a:solidFill>
            </a:endParaRPr>
          </a:p>
        </p:txBody>
      </p:sp>
    </p:spTree>
    <p:extLst>
      <p:ext uri="{BB962C8B-B14F-4D97-AF65-F5344CB8AC3E}">
        <p14:creationId xmlns:p14="http://schemas.microsoft.com/office/powerpoint/2010/main" val="3031507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extLst>
              <p:ext uri="{D42A27DB-BD31-4B8C-83A1-F6EECF244321}">
                <p14:modId xmlns:p14="http://schemas.microsoft.com/office/powerpoint/2010/main" val="2052158586"/>
              </p:ext>
            </p:extLst>
          </p:nvPr>
        </p:nvGraphicFramePr>
        <p:xfrm>
          <a:off x="2540000" y="2447925"/>
          <a:ext cx="2870200" cy="2123440"/>
        </p:xfrm>
        <a:graphic>
          <a:graphicData uri="http://schemas.openxmlformats.org/drawingml/2006/table">
            <a:tbl>
              <a:tblPr firstRow="1" bandRow="1">
                <a:tableStyleId>{5C22544A-7EE6-4342-B048-85BDC9FD1C3A}</a:tableStyleId>
              </a:tblPr>
              <a:tblGrid>
                <a:gridCol w="1485900"/>
                <a:gridCol w="1384300"/>
              </a:tblGrid>
              <a:tr h="370840">
                <a:tc>
                  <a:txBody>
                    <a:bodyPr/>
                    <a:lstStyle/>
                    <a:p>
                      <a:pPr algn="ctr"/>
                      <a:r>
                        <a:rPr lang="en-US" sz="3600" dirty="0" smtClean="0"/>
                        <a:t>Tool</a:t>
                      </a:r>
                      <a:endParaRPr lang="en-US" sz="3600" dirty="0"/>
                    </a:p>
                  </a:txBody>
                  <a:tcPr/>
                </a:tc>
                <a:tc>
                  <a:txBody>
                    <a:bodyPr/>
                    <a:lstStyle/>
                    <a:p>
                      <a:pPr algn="ctr"/>
                      <a:r>
                        <a:rPr lang="en-US" sz="3600" dirty="0" smtClean="0"/>
                        <a:t>Glide</a:t>
                      </a:r>
                      <a:endParaRPr lang="en-US" sz="3600" dirty="0"/>
                    </a:p>
                  </a:txBody>
                  <a:tcPr/>
                </a:tc>
              </a:tr>
              <a:tr h="370840">
                <a:tc>
                  <a:txBody>
                    <a:bodyPr/>
                    <a:lstStyle/>
                    <a:p>
                      <a:pPr algn="ctr"/>
                      <a:r>
                        <a:rPr lang="en-US" dirty="0" smtClean="0"/>
                        <a:t>TSTCEL1001</a:t>
                      </a:r>
                      <a:endParaRPr lang="en-US" dirty="0"/>
                    </a:p>
                  </a:txBody>
                  <a:tcPr/>
                </a:tc>
                <a:tc>
                  <a:txBody>
                    <a:bodyPr/>
                    <a:lstStyle/>
                    <a:p>
                      <a:pPr algn="l"/>
                      <a:r>
                        <a:rPr lang="en-US" dirty="0" smtClean="0"/>
                        <a:t>PG4Z</a:t>
                      </a:r>
                      <a:endParaRPr lang="en-US" dirty="0"/>
                    </a:p>
                  </a:txBody>
                  <a:tcPr/>
                </a:tc>
              </a:tr>
              <a:tr h="370840">
                <a:tc>
                  <a:txBody>
                    <a:bodyPr/>
                    <a:lstStyle/>
                    <a:p>
                      <a:pPr algn="ctr"/>
                      <a:r>
                        <a:rPr lang="en-US" dirty="0" smtClean="0"/>
                        <a:t>TSTCEL1002</a:t>
                      </a:r>
                      <a:endParaRPr lang="en-US" dirty="0"/>
                    </a:p>
                  </a:txBody>
                  <a:tcPr/>
                </a:tc>
                <a:tc>
                  <a:txBody>
                    <a:bodyPr/>
                    <a:lstStyle/>
                    <a:p>
                      <a:pPr algn="l"/>
                      <a:r>
                        <a:rPr lang="en-US" dirty="0" err="1" smtClean="0"/>
                        <a:t>Ufemto</a:t>
                      </a:r>
                      <a:endParaRPr lang="en-US" dirty="0"/>
                    </a:p>
                  </a:txBody>
                  <a:tcPr/>
                </a:tc>
              </a:tr>
              <a:tr h="370840">
                <a:tc>
                  <a:txBody>
                    <a:bodyPr/>
                    <a:lstStyle/>
                    <a:p>
                      <a:pPr algn="ctr"/>
                      <a:r>
                        <a:rPr lang="en-US" dirty="0" smtClean="0"/>
                        <a:t>TSTCEL1003</a:t>
                      </a:r>
                      <a:endParaRPr lang="en-US" dirty="0"/>
                    </a:p>
                  </a:txBody>
                  <a:tcPr/>
                </a:tc>
                <a:tc>
                  <a:txBody>
                    <a:bodyPr/>
                    <a:lstStyle/>
                    <a:p>
                      <a:pPr algn="l"/>
                      <a:r>
                        <a:rPr lang="en-US" dirty="0" smtClean="0"/>
                        <a:t>PG4Z</a:t>
                      </a:r>
                      <a:endParaRPr lang="en-US" dirty="0"/>
                    </a:p>
                  </a:txBody>
                  <a:tcPr/>
                </a:tc>
              </a:tr>
              <a:tr h="370840">
                <a:tc>
                  <a:txBody>
                    <a:bodyPr/>
                    <a:lstStyle/>
                    <a:p>
                      <a:pPr algn="ctr"/>
                      <a:r>
                        <a:rPr lang="en-US" dirty="0" smtClean="0"/>
                        <a:t>TSTCEL1004</a:t>
                      </a:r>
                      <a:endParaRPr lang="en-US" dirty="0"/>
                    </a:p>
                  </a:txBody>
                  <a:tcPr/>
                </a:tc>
                <a:tc>
                  <a:txBody>
                    <a:bodyPr/>
                    <a:lstStyle/>
                    <a:p>
                      <a:pPr algn="l"/>
                      <a:r>
                        <a:rPr lang="en-US" dirty="0" err="1" smtClean="0"/>
                        <a:t>Ufemto</a:t>
                      </a:r>
                      <a:endParaRPr lang="en-US" dirty="0"/>
                    </a:p>
                  </a:txBody>
                  <a:tcPr/>
                </a:tc>
              </a:tr>
            </a:tbl>
          </a:graphicData>
        </a:graphic>
      </p:graphicFrame>
      <p:pic>
        <p:nvPicPr>
          <p:cNvPr id="12" name="Content Placeholder 17"/>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844679" y="1576388"/>
            <a:ext cx="1531841" cy="2042157"/>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16956" y="3618545"/>
            <a:ext cx="1531841" cy="2164675"/>
          </a:xfrm>
          <a:prstGeom prst="rect">
            <a:avLst/>
          </a:prstGeom>
        </p:spPr>
      </p:pic>
      <p:cxnSp>
        <p:nvCxnSpPr>
          <p:cNvPr id="15" name="Straight Arrow Connector 14"/>
          <p:cNvCxnSpPr/>
          <p:nvPr/>
        </p:nvCxnSpPr>
        <p:spPr>
          <a:xfrm flipH="1">
            <a:off x="5476129" y="2819400"/>
            <a:ext cx="2232771" cy="434178"/>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5476129" y="3333585"/>
            <a:ext cx="2232771" cy="149622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6">
            <a:extLst>
              <a:ext uri="{BEBA8EAE-BF5A-486C-A8C5-ECC9F3942E4B}">
                <a14:imgProps xmlns:a14="http://schemas.microsoft.com/office/drawing/2010/main">
                  <a14:imgLayer r:embed="rId7">
                    <a14:imgEffect>
                      <a14:backgroundRemoval t="2041" b="49660" l="2353" r="36471"/>
                    </a14:imgEffect>
                  </a14:imgLayer>
                </a14:imgProps>
              </a:ext>
              <a:ext uri="{28A0092B-C50C-407E-A947-70E740481C1C}">
                <a14:useLocalDpi xmlns:a14="http://schemas.microsoft.com/office/drawing/2010/main" val="0"/>
              </a:ext>
            </a:extLst>
          </a:blip>
          <a:stretch>
            <a:fillRect/>
          </a:stretch>
        </p:blipFill>
        <p:spPr>
          <a:xfrm>
            <a:off x="6174159" y="2103039"/>
            <a:ext cx="2159000" cy="1866900"/>
          </a:xfrm>
          <a:prstGeom prst="rect">
            <a:avLst/>
          </a:prstGeom>
        </p:spPr>
      </p:pic>
      <p:pic>
        <p:nvPicPr>
          <p:cNvPr id="22" name="Picture 21"/>
          <p:cNvPicPr>
            <a:picLocks noChangeAspect="1"/>
          </p:cNvPicPr>
          <p:nvPr/>
        </p:nvPicPr>
        <p:blipFill>
          <a:blip r:embed="rId8">
            <a:extLst>
              <a:ext uri="{BEBA8EAE-BF5A-486C-A8C5-ECC9F3942E4B}">
                <a14:imgProps xmlns:a14="http://schemas.microsoft.com/office/drawing/2010/main">
                  <a14:imgLayer r:embed="rId7">
                    <a14:imgEffect>
                      <a14:backgroundRemoval t="49660" b="96599" l="2353" r="36471"/>
                    </a14:imgEffect>
                  </a14:imgLayer>
                </a14:imgProps>
              </a:ext>
              <a:ext uri="{28A0092B-C50C-407E-A947-70E740481C1C}">
                <a14:useLocalDpi xmlns:a14="http://schemas.microsoft.com/office/drawing/2010/main" val="0"/>
              </a:ext>
            </a:extLst>
          </a:blip>
          <a:stretch>
            <a:fillRect/>
          </a:stretch>
        </p:blipFill>
        <p:spPr>
          <a:xfrm>
            <a:off x="6174159" y="2360132"/>
            <a:ext cx="2159000" cy="1866900"/>
          </a:xfrm>
          <a:prstGeom prst="rect">
            <a:avLst/>
          </a:prstGeom>
        </p:spPr>
      </p:pic>
    </p:spTree>
    <p:extLst>
      <p:ext uri="{BB962C8B-B14F-4D97-AF65-F5344CB8AC3E}">
        <p14:creationId xmlns:p14="http://schemas.microsoft.com/office/powerpoint/2010/main" val="1057410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right)">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94125" y="1352414"/>
            <a:ext cx="9985170" cy="4342992"/>
          </a:xfrm>
          <a:prstGeom prst="rect">
            <a:avLst/>
          </a:prstGeom>
        </p:spPr>
      </p:pic>
      <p:sp>
        <p:nvSpPr>
          <p:cNvPr id="5" name="Rectangle 4"/>
          <p:cNvSpPr/>
          <p:nvPr/>
        </p:nvSpPr>
        <p:spPr>
          <a:xfrm>
            <a:off x="7366000" y="3314700"/>
            <a:ext cx="812800" cy="1803400"/>
          </a:xfrm>
          <a:prstGeom prst="rect">
            <a:avLst/>
          </a:prstGeom>
          <a:solidFill>
            <a:schemeClr val="bg1">
              <a:alpha val="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178800" y="3314700"/>
            <a:ext cx="876300" cy="1803400"/>
          </a:xfrm>
          <a:prstGeom prst="rect">
            <a:avLst/>
          </a:prstGeom>
          <a:solidFill>
            <a:schemeClr val="bg1">
              <a:alpha val="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296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400">
                <a:solidFill>
                  <a:schemeClr val="tx1"/>
                </a:solidFill>
                <a:latin typeface="Arial" panose="020B0604020202020204" pitchFamily="34" charset="0"/>
                <a:ea typeface="MS PGothic" panose="020B0600070205080204" pitchFamily="34" charset="-128"/>
              </a:defRPr>
            </a:lvl1pPr>
            <a:lvl2pPr marL="742950" indent="-285750">
              <a:defRPr sz="4400">
                <a:solidFill>
                  <a:schemeClr val="tx1"/>
                </a:solidFill>
                <a:latin typeface="Arial" panose="020B0604020202020204" pitchFamily="34" charset="0"/>
                <a:ea typeface="MS PGothic" panose="020B0600070205080204" pitchFamily="34" charset="-128"/>
              </a:defRPr>
            </a:lvl2pPr>
            <a:lvl3pPr marL="1143000" indent="-228600">
              <a:defRPr sz="4400">
                <a:solidFill>
                  <a:schemeClr val="tx1"/>
                </a:solidFill>
                <a:latin typeface="Arial" panose="020B0604020202020204" pitchFamily="34" charset="0"/>
                <a:ea typeface="MS PGothic" panose="020B0600070205080204" pitchFamily="34" charset="-128"/>
              </a:defRPr>
            </a:lvl3pPr>
            <a:lvl4pPr marL="1600200" indent="-228600">
              <a:defRPr sz="4400">
                <a:solidFill>
                  <a:schemeClr val="tx1"/>
                </a:solidFill>
                <a:latin typeface="Arial" panose="020B0604020202020204" pitchFamily="34" charset="0"/>
                <a:ea typeface="MS PGothic" panose="020B0600070205080204" pitchFamily="34" charset="-128"/>
              </a:defRPr>
            </a:lvl4pPr>
            <a:lvl5pPr marL="2057400" indent="-228600">
              <a:defRPr sz="4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9pPr>
          </a:lstStyle>
          <a:p>
            <a:fld id="{D48644DF-422B-44A4-BF15-11645CF61654}" type="slidenum">
              <a:rPr lang="en-US" altLang="en-US" sz="1000">
                <a:solidFill>
                  <a:srgbClr val="00588D"/>
                </a:solidFill>
              </a:rPr>
              <a:pPr/>
              <a:t>16</a:t>
            </a:fld>
            <a:endParaRPr lang="en-US" altLang="en-US" sz="1000">
              <a:solidFill>
                <a:srgbClr val="00588D"/>
              </a:solidFill>
            </a:endParaRPr>
          </a:p>
        </p:txBody>
      </p:sp>
      <p:sp>
        <p:nvSpPr>
          <p:cNvPr id="7171" name="Footer Placeholder 4"/>
          <p:cNvSpPr>
            <a:spLocks noGrp="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400">
                <a:solidFill>
                  <a:schemeClr val="tx1"/>
                </a:solidFill>
                <a:latin typeface="Arial" panose="020B0604020202020204" pitchFamily="34" charset="0"/>
                <a:ea typeface="MS PGothic" panose="020B0600070205080204" pitchFamily="34" charset="-128"/>
              </a:defRPr>
            </a:lvl1pPr>
            <a:lvl2pPr marL="742950" indent="-285750">
              <a:defRPr sz="4400">
                <a:solidFill>
                  <a:schemeClr val="tx1"/>
                </a:solidFill>
                <a:latin typeface="Arial" panose="020B0604020202020204" pitchFamily="34" charset="0"/>
                <a:ea typeface="MS PGothic" panose="020B0600070205080204" pitchFamily="34" charset="-128"/>
              </a:defRPr>
            </a:lvl2pPr>
            <a:lvl3pPr marL="1143000" indent="-228600">
              <a:defRPr sz="4400">
                <a:solidFill>
                  <a:schemeClr val="tx1"/>
                </a:solidFill>
                <a:latin typeface="Arial" panose="020B0604020202020204" pitchFamily="34" charset="0"/>
                <a:ea typeface="MS PGothic" panose="020B0600070205080204" pitchFamily="34" charset="-128"/>
              </a:defRPr>
            </a:lvl3pPr>
            <a:lvl4pPr marL="1600200" indent="-228600">
              <a:defRPr sz="4400">
                <a:solidFill>
                  <a:schemeClr val="tx1"/>
                </a:solidFill>
                <a:latin typeface="Arial" panose="020B0604020202020204" pitchFamily="34" charset="0"/>
                <a:ea typeface="MS PGothic" panose="020B0600070205080204" pitchFamily="34" charset="-128"/>
              </a:defRPr>
            </a:lvl4pPr>
            <a:lvl5pPr marL="2057400" indent="-228600">
              <a:defRPr sz="4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9pPr>
          </a:lstStyle>
          <a:p>
            <a:r>
              <a:rPr lang="en-US" altLang="en-US" sz="1000">
                <a:solidFill>
                  <a:srgbClr val="00588D"/>
                </a:solidFill>
              </a:rPr>
              <a:t>HGST Confidential</a:t>
            </a:r>
          </a:p>
        </p:txBody>
      </p:sp>
      <p:graphicFrame>
        <p:nvGraphicFramePr>
          <p:cNvPr id="5" name="Chart 4"/>
          <p:cNvGraphicFramePr>
            <a:graphicFrameLocks/>
          </p:cNvGraphicFramePr>
          <p:nvPr>
            <p:extLst>
              <p:ext uri="{D42A27DB-BD31-4B8C-83A1-F6EECF244321}">
                <p14:modId xmlns:p14="http://schemas.microsoft.com/office/powerpoint/2010/main" val="4270333331"/>
              </p:ext>
            </p:extLst>
          </p:nvPr>
        </p:nvGraphicFramePr>
        <p:xfrm>
          <a:off x="928721" y="1069744"/>
          <a:ext cx="8666782" cy="5161803"/>
        </p:xfrm>
        <a:graphic>
          <a:graphicData uri="http://schemas.openxmlformats.org/drawingml/2006/chart">
            <c:chart xmlns:c="http://schemas.openxmlformats.org/drawingml/2006/chart" xmlns:r="http://schemas.openxmlformats.org/officeDocument/2006/relationships" r:id="rId3"/>
          </a:graphicData>
        </a:graphic>
      </p:graphicFrame>
      <p:sp>
        <p:nvSpPr>
          <p:cNvPr id="7176" name="Left Brace 1"/>
          <p:cNvSpPr>
            <a:spLocks/>
          </p:cNvSpPr>
          <p:nvPr/>
        </p:nvSpPr>
        <p:spPr bwMode="auto">
          <a:xfrm rot="5400000">
            <a:off x="3451473" y="626001"/>
            <a:ext cx="962185" cy="3004998"/>
          </a:xfrm>
          <a:prstGeom prst="leftBrace">
            <a:avLst>
              <a:gd name="adj1" fmla="val 8324"/>
              <a:gd name="adj2" fmla="val 50000"/>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231775" indent="-231775">
              <a:defRPr sz="4400">
                <a:solidFill>
                  <a:schemeClr val="tx1"/>
                </a:solidFill>
                <a:latin typeface="Arial" panose="020B0604020202020204" pitchFamily="34" charset="0"/>
                <a:ea typeface="MS PGothic" panose="020B0600070205080204" pitchFamily="34" charset="-128"/>
              </a:defRPr>
            </a:lvl1pPr>
            <a:lvl2pPr marL="742950" indent="-285750">
              <a:defRPr sz="4400">
                <a:solidFill>
                  <a:schemeClr val="tx1"/>
                </a:solidFill>
                <a:latin typeface="Arial" panose="020B0604020202020204" pitchFamily="34" charset="0"/>
                <a:ea typeface="MS PGothic" panose="020B0600070205080204" pitchFamily="34" charset="-128"/>
              </a:defRPr>
            </a:lvl2pPr>
            <a:lvl3pPr marL="1143000" indent="-228600">
              <a:defRPr sz="4400">
                <a:solidFill>
                  <a:schemeClr val="tx1"/>
                </a:solidFill>
                <a:latin typeface="Arial" panose="020B0604020202020204" pitchFamily="34" charset="0"/>
                <a:ea typeface="MS PGothic" panose="020B0600070205080204" pitchFamily="34" charset="-128"/>
              </a:defRPr>
            </a:lvl3pPr>
            <a:lvl4pPr marL="1600200" indent="-228600">
              <a:defRPr sz="4400">
                <a:solidFill>
                  <a:schemeClr val="tx1"/>
                </a:solidFill>
                <a:latin typeface="Arial" panose="020B0604020202020204" pitchFamily="34" charset="0"/>
                <a:ea typeface="MS PGothic" panose="020B0600070205080204" pitchFamily="34" charset="-128"/>
              </a:defRPr>
            </a:lvl4pPr>
            <a:lvl5pPr marL="2057400" indent="-228600">
              <a:defRPr sz="4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spcAft>
                <a:spcPct val="20000"/>
              </a:spcAft>
              <a:buClr>
                <a:srgbClr val="FF0000"/>
              </a:buClr>
              <a:buSzPct val="70000"/>
              <a:buFont typeface="Wingdings" panose="05000000000000000000" pitchFamily="2" charset="2"/>
              <a:buChar char="n"/>
            </a:pPr>
            <a:endParaRPr lang="en-US" altLang="en-US" sz="1800"/>
          </a:p>
        </p:txBody>
      </p:sp>
      <p:sp>
        <p:nvSpPr>
          <p:cNvPr id="7177" name="TextBox 2"/>
          <p:cNvSpPr txBox="1">
            <a:spLocks noChangeArrowheads="1"/>
          </p:cNvSpPr>
          <p:nvPr/>
        </p:nvSpPr>
        <p:spPr bwMode="auto">
          <a:xfrm>
            <a:off x="2607897" y="818877"/>
            <a:ext cx="2819315" cy="1209233"/>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4400">
                <a:solidFill>
                  <a:schemeClr val="tx1"/>
                </a:solidFill>
                <a:latin typeface="Arial" panose="020B0604020202020204" pitchFamily="34" charset="0"/>
                <a:ea typeface="MS PGothic" panose="020B0600070205080204" pitchFamily="34" charset="-128"/>
              </a:defRPr>
            </a:lvl1pPr>
            <a:lvl2pPr marL="742950" indent="-285750">
              <a:defRPr sz="4400">
                <a:solidFill>
                  <a:schemeClr val="tx1"/>
                </a:solidFill>
                <a:latin typeface="Arial" panose="020B0604020202020204" pitchFamily="34" charset="0"/>
                <a:ea typeface="MS PGothic" panose="020B0600070205080204" pitchFamily="34" charset="-128"/>
              </a:defRPr>
            </a:lvl2pPr>
            <a:lvl3pPr marL="1143000" indent="-228600">
              <a:defRPr sz="4400">
                <a:solidFill>
                  <a:schemeClr val="tx1"/>
                </a:solidFill>
                <a:latin typeface="Arial" panose="020B0604020202020204" pitchFamily="34" charset="0"/>
                <a:ea typeface="MS PGothic" panose="020B0600070205080204" pitchFamily="34" charset="-128"/>
              </a:defRPr>
            </a:lvl3pPr>
            <a:lvl4pPr marL="1600200" indent="-228600">
              <a:defRPr sz="4400">
                <a:solidFill>
                  <a:schemeClr val="tx1"/>
                </a:solidFill>
                <a:latin typeface="Arial" panose="020B0604020202020204" pitchFamily="34" charset="0"/>
                <a:ea typeface="MS PGothic" panose="020B0600070205080204" pitchFamily="34" charset="-128"/>
              </a:defRPr>
            </a:lvl4pPr>
            <a:lvl5pPr marL="2057400" indent="-228600">
              <a:defRPr sz="4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9pPr>
          </a:lstStyle>
          <a:p>
            <a:pPr algn="ctr"/>
            <a:r>
              <a:rPr lang="en-US" altLang="en-US" sz="2800" b="1" dirty="0">
                <a:solidFill>
                  <a:srgbClr val="FF0000"/>
                </a:solidFill>
                <a:latin typeface="Times New Roman" panose="02020603050405020304" pitchFamily="18" charset="0"/>
                <a:cs typeface="Times New Roman" panose="02020603050405020304" pitchFamily="18" charset="0"/>
              </a:rPr>
              <a:t>B</a:t>
            </a:r>
            <a:r>
              <a:rPr lang="en-US" altLang="zh-CN" sz="2800" b="1" dirty="0">
                <a:solidFill>
                  <a:srgbClr val="FF0000"/>
                </a:solidFill>
                <a:latin typeface="Times New Roman" panose="02020603050405020304" pitchFamily="18" charset="0"/>
                <a:cs typeface="Times New Roman" panose="02020603050405020304" pitchFamily="18" charset="0"/>
              </a:rPr>
              <a:t>efore</a:t>
            </a:r>
          </a:p>
          <a:p>
            <a:pPr algn="ctr"/>
            <a:r>
              <a:rPr lang="en-US" altLang="en-US" sz="1200" dirty="0">
                <a:solidFill>
                  <a:schemeClr val="bg1"/>
                </a:solidFill>
                <a:latin typeface="Times New Roman" panose="02020603050405020304" pitchFamily="18" charset="0"/>
                <a:cs typeface="Times New Roman" panose="02020603050405020304" pitchFamily="18" charset="0"/>
              </a:rPr>
              <a:t>Average: On Hold 10512pcs</a:t>
            </a:r>
          </a:p>
          <a:p>
            <a:pPr algn="ctr"/>
            <a:r>
              <a:rPr lang="en-US" altLang="en-US" sz="1200" dirty="0">
                <a:solidFill>
                  <a:schemeClr val="bg1"/>
                </a:solidFill>
                <a:latin typeface="Times New Roman" panose="02020603050405020304" pitchFamily="18" charset="0"/>
                <a:cs typeface="Times New Roman" panose="02020603050405020304" pitchFamily="18" charset="0"/>
              </a:rPr>
              <a:t>Change head incorrect 22pcs  </a:t>
            </a:r>
          </a:p>
        </p:txBody>
      </p:sp>
      <p:sp>
        <p:nvSpPr>
          <p:cNvPr id="7178" name="TextBox 7"/>
          <p:cNvSpPr txBox="1">
            <a:spLocks noChangeArrowheads="1"/>
          </p:cNvSpPr>
          <p:nvPr/>
        </p:nvSpPr>
        <p:spPr bwMode="auto">
          <a:xfrm>
            <a:off x="6553285" y="818876"/>
            <a:ext cx="2819315" cy="1209233"/>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4400">
                <a:solidFill>
                  <a:schemeClr val="tx1"/>
                </a:solidFill>
                <a:latin typeface="Arial" panose="020B0604020202020204" pitchFamily="34" charset="0"/>
                <a:ea typeface="MS PGothic" panose="020B0600070205080204" pitchFamily="34" charset="-128"/>
              </a:defRPr>
            </a:lvl1pPr>
            <a:lvl2pPr marL="742950" indent="-285750">
              <a:defRPr sz="4400">
                <a:solidFill>
                  <a:schemeClr val="tx1"/>
                </a:solidFill>
                <a:latin typeface="Arial" panose="020B0604020202020204" pitchFamily="34" charset="0"/>
                <a:ea typeface="MS PGothic" panose="020B0600070205080204" pitchFamily="34" charset="-128"/>
              </a:defRPr>
            </a:lvl2pPr>
            <a:lvl3pPr marL="1143000" indent="-228600">
              <a:defRPr sz="4400">
                <a:solidFill>
                  <a:schemeClr val="tx1"/>
                </a:solidFill>
                <a:latin typeface="Arial" panose="020B0604020202020204" pitchFamily="34" charset="0"/>
                <a:ea typeface="MS PGothic" panose="020B0600070205080204" pitchFamily="34" charset="-128"/>
              </a:defRPr>
            </a:lvl3pPr>
            <a:lvl4pPr marL="1600200" indent="-228600">
              <a:defRPr sz="4400">
                <a:solidFill>
                  <a:schemeClr val="tx1"/>
                </a:solidFill>
                <a:latin typeface="Arial" panose="020B0604020202020204" pitchFamily="34" charset="0"/>
                <a:ea typeface="MS PGothic" panose="020B0600070205080204" pitchFamily="34" charset="-128"/>
              </a:defRPr>
            </a:lvl4pPr>
            <a:lvl5pPr marL="2057400" indent="-228600">
              <a:defRPr sz="4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9pPr>
          </a:lstStyle>
          <a:p>
            <a:pPr algn="ctr"/>
            <a:r>
              <a:rPr lang="en-US" altLang="en-US" sz="2800" b="1" dirty="0">
                <a:solidFill>
                  <a:srgbClr val="0000FF"/>
                </a:solidFill>
                <a:latin typeface="Times New Roman" panose="02020603050405020304" pitchFamily="18" charset="0"/>
                <a:cs typeface="Times New Roman" panose="02020603050405020304" pitchFamily="18" charset="0"/>
              </a:rPr>
              <a:t>After</a:t>
            </a:r>
            <a:endParaRPr lang="en-US" altLang="zh-CN" sz="2800" b="1" dirty="0">
              <a:solidFill>
                <a:srgbClr val="0000FF"/>
              </a:solidFill>
              <a:latin typeface="Times New Roman" panose="02020603050405020304" pitchFamily="18" charset="0"/>
              <a:cs typeface="Times New Roman" panose="02020603050405020304" pitchFamily="18" charset="0"/>
            </a:endParaRPr>
          </a:p>
          <a:p>
            <a:pPr algn="ctr"/>
            <a:r>
              <a:rPr lang="en-US" altLang="en-US" sz="1200" dirty="0">
                <a:solidFill>
                  <a:schemeClr val="bg1"/>
                </a:solidFill>
                <a:latin typeface="Times New Roman" panose="02020603050405020304" pitchFamily="18" charset="0"/>
                <a:cs typeface="Times New Roman" panose="02020603050405020304" pitchFamily="18" charset="0"/>
              </a:rPr>
              <a:t>Average: On Hold 2280pcs</a:t>
            </a:r>
          </a:p>
          <a:p>
            <a:pPr algn="ctr"/>
            <a:r>
              <a:rPr lang="en-US" altLang="en-US" sz="1200" dirty="0">
                <a:solidFill>
                  <a:schemeClr val="bg1"/>
                </a:solidFill>
                <a:latin typeface="Times New Roman" panose="02020603050405020304" pitchFamily="18" charset="0"/>
                <a:cs typeface="Times New Roman" panose="02020603050405020304" pitchFamily="18" charset="0"/>
              </a:rPr>
              <a:t>Change head incorrect 9pcs  </a:t>
            </a:r>
          </a:p>
        </p:txBody>
      </p:sp>
      <p:sp>
        <p:nvSpPr>
          <p:cNvPr id="7179" name="Left Brace 8"/>
          <p:cNvSpPr>
            <a:spLocks/>
          </p:cNvSpPr>
          <p:nvPr/>
        </p:nvSpPr>
        <p:spPr bwMode="auto">
          <a:xfrm rot="5400000">
            <a:off x="7552685" y="1489951"/>
            <a:ext cx="601915" cy="1513915"/>
          </a:xfrm>
          <a:prstGeom prst="leftBrace">
            <a:avLst>
              <a:gd name="adj1" fmla="val 8318"/>
              <a:gd name="adj2" fmla="val 50000"/>
            </a:avLst>
          </a:prstGeom>
          <a:noFill/>
          <a:ln w="28575" algn="ctr">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231775" indent="-231775">
              <a:defRPr sz="4400">
                <a:solidFill>
                  <a:schemeClr val="tx1"/>
                </a:solidFill>
                <a:latin typeface="Arial" panose="020B0604020202020204" pitchFamily="34" charset="0"/>
                <a:ea typeface="MS PGothic" panose="020B0600070205080204" pitchFamily="34" charset="-128"/>
              </a:defRPr>
            </a:lvl1pPr>
            <a:lvl2pPr marL="742950" indent="-285750">
              <a:defRPr sz="4400">
                <a:solidFill>
                  <a:schemeClr val="tx1"/>
                </a:solidFill>
                <a:latin typeface="Arial" panose="020B0604020202020204" pitchFamily="34" charset="0"/>
                <a:ea typeface="MS PGothic" panose="020B0600070205080204" pitchFamily="34" charset="-128"/>
              </a:defRPr>
            </a:lvl2pPr>
            <a:lvl3pPr marL="1143000" indent="-228600">
              <a:defRPr sz="4400">
                <a:solidFill>
                  <a:schemeClr val="tx1"/>
                </a:solidFill>
                <a:latin typeface="Arial" panose="020B0604020202020204" pitchFamily="34" charset="0"/>
                <a:ea typeface="MS PGothic" panose="020B0600070205080204" pitchFamily="34" charset="-128"/>
              </a:defRPr>
            </a:lvl3pPr>
            <a:lvl4pPr marL="1600200" indent="-228600">
              <a:defRPr sz="4400">
                <a:solidFill>
                  <a:schemeClr val="tx1"/>
                </a:solidFill>
                <a:latin typeface="Arial" panose="020B0604020202020204" pitchFamily="34" charset="0"/>
                <a:ea typeface="MS PGothic" panose="020B0600070205080204" pitchFamily="34" charset="-128"/>
              </a:defRPr>
            </a:lvl4pPr>
            <a:lvl5pPr marL="2057400" indent="-228600">
              <a:defRPr sz="4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spcAft>
                <a:spcPct val="20000"/>
              </a:spcAft>
              <a:buClr>
                <a:srgbClr val="FF0000"/>
              </a:buClr>
              <a:buSzPct val="70000"/>
              <a:buFont typeface="Wingdings" panose="05000000000000000000" pitchFamily="2" charset="2"/>
              <a:buChar char="n"/>
            </a:pPr>
            <a:endParaRPr lang="en-US" altLang="en-US" sz="1800"/>
          </a:p>
        </p:txBody>
      </p:sp>
      <p:sp>
        <p:nvSpPr>
          <p:cNvPr id="7173" name="TextBox 5"/>
          <p:cNvSpPr txBox="1">
            <a:spLocks noChangeArrowheads="1"/>
          </p:cNvSpPr>
          <p:nvPr/>
        </p:nvSpPr>
        <p:spPr bwMode="auto">
          <a:xfrm>
            <a:off x="3657600" y="76201"/>
            <a:ext cx="5715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chemeClr val="tx1"/>
                </a:solidFill>
                <a:latin typeface="Arial" panose="020B0604020202020204" pitchFamily="34" charset="0"/>
                <a:ea typeface="MS PGothic" panose="020B0600070205080204" pitchFamily="34" charset="-128"/>
              </a:defRPr>
            </a:lvl1pPr>
            <a:lvl2pPr marL="742950" indent="-285750">
              <a:defRPr sz="4400">
                <a:solidFill>
                  <a:schemeClr val="tx1"/>
                </a:solidFill>
                <a:latin typeface="Arial" panose="020B0604020202020204" pitchFamily="34" charset="0"/>
                <a:ea typeface="MS PGothic" panose="020B0600070205080204" pitchFamily="34" charset="-128"/>
              </a:defRPr>
            </a:lvl2pPr>
            <a:lvl3pPr marL="1143000" indent="-228600">
              <a:defRPr sz="4400">
                <a:solidFill>
                  <a:schemeClr val="tx1"/>
                </a:solidFill>
                <a:latin typeface="Arial" panose="020B0604020202020204" pitchFamily="34" charset="0"/>
                <a:ea typeface="MS PGothic" panose="020B0600070205080204" pitchFamily="34" charset="-128"/>
              </a:defRPr>
            </a:lvl3pPr>
            <a:lvl4pPr marL="1600200" indent="-228600">
              <a:defRPr sz="4400">
                <a:solidFill>
                  <a:schemeClr val="tx1"/>
                </a:solidFill>
                <a:latin typeface="Arial" panose="020B0604020202020204" pitchFamily="34" charset="0"/>
                <a:ea typeface="MS PGothic" panose="020B0600070205080204" pitchFamily="34" charset="-128"/>
              </a:defRPr>
            </a:lvl4pPr>
            <a:lvl5pPr marL="2057400" indent="-228600">
              <a:defRPr sz="4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9pPr>
          </a:lstStyle>
          <a:p>
            <a:r>
              <a:rPr lang="en-US" altLang="en-US" sz="2800" dirty="0">
                <a:solidFill>
                  <a:schemeClr val="bg1"/>
                </a:solidFill>
                <a:latin typeface="Times New Roman" panose="02020603050405020304" pitchFamily="18" charset="0"/>
                <a:cs typeface="Times New Roman" panose="02020603050405020304" pitchFamily="18" charset="0"/>
              </a:rPr>
              <a:t>Head ID System Improvement</a:t>
            </a:r>
          </a:p>
        </p:txBody>
      </p:sp>
    </p:spTree>
    <p:extLst>
      <p:ext uri="{BB962C8B-B14F-4D97-AF65-F5344CB8AC3E}">
        <p14:creationId xmlns:p14="http://schemas.microsoft.com/office/powerpoint/2010/main" val="13406737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10937" y="704352"/>
            <a:ext cx="9144000" cy="1046071"/>
          </a:xfrm>
        </p:spPr>
        <p:txBody>
          <a:bodyPr/>
          <a:lstStyle/>
          <a:p>
            <a:r>
              <a:rPr lang="zh-CN" altLang="en-US" dirty="0" smtClean="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rPr>
              <a:t>问题的可视化</a:t>
            </a:r>
            <a:endParaRPr lang="en-US" dirty="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1567" y="1750423"/>
            <a:ext cx="9013370" cy="4506685"/>
          </a:xfrm>
          <a:prstGeom prst="rect">
            <a:avLst/>
          </a:prstGeom>
        </p:spPr>
      </p:pic>
    </p:spTree>
    <p:extLst>
      <p:ext uri="{BB962C8B-B14F-4D97-AF65-F5344CB8AC3E}">
        <p14:creationId xmlns:p14="http://schemas.microsoft.com/office/powerpoint/2010/main" val="36095539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Content Placeholder 35"/>
          <p:cNvGraphicFramePr>
            <a:graphicFrameLocks noGrp="1"/>
          </p:cNvGraphicFramePr>
          <p:nvPr>
            <p:ph idx="1"/>
            <p:extLst>
              <p:ext uri="{D42A27DB-BD31-4B8C-83A1-F6EECF244321}">
                <p14:modId xmlns:p14="http://schemas.microsoft.com/office/powerpoint/2010/main" val="4279667280"/>
              </p:ext>
            </p:extLst>
          </p:nvPr>
        </p:nvGraphicFramePr>
        <p:xfrm>
          <a:off x="1097281" y="849087"/>
          <a:ext cx="10136778" cy="467650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49273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6" grpId="0" uiExpand="1">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3104004576"/>
              </p:ext>
            </p:extLst>
          </p:nvPr>
        </p:nvGraphicFramePr>
        <p:xfrm>
          <a:off x="1547812" y="770709"/>
          <a:ext cx="9096375" cy="481570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23749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Administrator\Desktop\QQ截图20141031063135.pn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96632" l="6276" r="99318"/>
                    </a14:imgEffect>
                  </a14:imgLayer>
                </a14:imgProps>
              </a:ext>
              <a:ext uri="{28A0092B-C50C-407E-A947-70E740481C1C}">
                <a14:useLocalDpi xmlns:a14="http://schemas.microsoft.com/office/drawing/2010/main" val="0"/>
              </a:ext>
            </a:extLst>
          </a:blip>
          <a:srcRect/>
          <a:stretch>
            <a:fillRect/>
          </a:stretch>
        </p:blipFill>
        <p:spPr bwMode="auto">
          <a:xfrm>
            <a:off x="-186556" y="114557"/>
            <a:ext cx="6840537"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p:cNvGrpSpPr>
            <a:grpSpLocks/>
          </p:cNvGrpSpPr>
          <p:nvPr/>
        </p:nvGrpSpPr>
        <p:grpSpPr bwMode="auto">
          <a:xfrm rot="19504064">
            <a:off x="4404718" y="-509451"/>
            <a:ext cx="3031164" cy="1018902"/>
            <a:chOff x="4656" y="1502"/>
            <a:chExt cx="1465" cy="274"/>
          </a:xfrm>
        </p:grpSpPr>
        <p:sp>
          <p:nvSpPr>
            <p:cNvPr id="6" name="Rectangle 5"/>
            <p:cNvSpPr>
              <a:spLocks noChangeArrowheads="1"/>
            </p:cNvSpPr>
            <p:nvPr/>
          </p:nvSpPr>
          <p:spPr bwMode="auto">
            <a:xfrm>
              <a:off x="4656" y="1728"/>
              <a:ext cx="384" cy="48"/>
            </a:xfrm>
            <a:prstGeom prst="rect">
              <a:avLst/>
            </a:prstGeom>
            <a:solidFill>
              <a:schemeClr val="bg2"/>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zh-CN" altLang="en-US"/>
            </a:p>
          </p:txBody>
        </p:sp>
        <p:grpSp>
          <p:nvGrpSpPr>
            <p:cNvPr id="7" name="Group 6"/>
            <p:cNvGrpSpPr>
              <a:grpSpLocks/>
            </p:cNvGrpSpPr>
            <p:nvPr/>
          </p:nvGrpSpPr>
          <p:grpSpPr bwMode="auto">
            <a:xfrm rot="-327919">
              <a:off x="4663" y="1502"/>
              <a:ext cx="1458" cy="243"/>
              <a:chOff x="4608" y="1595"/>
              <a:chExt cx="1943" cy="338"/>
            </a:xfrm>
          </p:grpSpPr>
          <p:grpSp>
            <p:nvGrpSpPr>
              <p:cNvPr id="9" name="Group 8"/>
              <p:cNvGrpSpPr>
                <a:grpSpLocks/>
              </p:cNvGrpSpPr>
              <p:nvPr/>
            </p:nvGrpSpPr>
            <p:grpSpPr bwMode="auto">
              <a:xfrm>
                <a:off x="4704" y="1602"/>
                <a:ext cx="336" cy="222"/>
                <a:chOff x="4752" y="1200"/>
                <a:chExt cx="336" cy="222"/>
              </a:xfrm>
            </p:grpSpPr>
            <p:grpSp>
              <p:nvGrpSpPr>
                <p:cNvPr id="55" name="Group 54"/>
                <p:cNvGrpSpPr>
                  <a:grpSpLocks/>
                </p:cNvGrpSpPr>
                <p:nvPr/>
              </p:nvGrpSpPr>
              <p:grpSpPr bwMode="auto">
                <a:xfrm>
                  <a:off x="4752" y="1200"/>
                  <a:ext cx="96" cy="222"/>
                  <a:chOff x="1584" y="1200"/>
                  <a:chExt cx="96" cy="318"/>
                </a:xfrm>
              </p:grpSpPr>
              <p:grpSp>
                <p:nvGrpSpPr>
                  <p:cNvPr id="81" name="Group 80"/>
                  <p:cNvGrpSpPr>
                    <a:grpSpLocks/>
                  </p:cNvGrpSpPr>
                  <p:nvPr/>
                </p:nvGrpSpPr>
                <p:grpSpPr bwMode="auto">
                  <a:xfrm rot="606288">
                    <a:off x="1584" y="1200"/>
                    <a:ext cx="96" cy="318"/>
                    <a:chOff x="1008" y="864"/>
                    <a:chExt cx="480" cy="960"/>
                  </a:xfrm>
                </p:grpSpPr>
                <p:sp>
                  <p:nvSpPr>
                    <p:cNvPr id="83" name="Oval 82"/>
                    <p:cNvSpPr>
                      <a:spLocks noChangeArrowheads="1"/>
                    </p:cNvSpPr>
                    <p:nvPr/>
                  </p:nvSpPr>
                  <p:spPr bwMode="auto">
                    <a:xfrm>
                      <a:off x="1008" y="864"/>
                      <a:ext cx="432" cy="960"/>
                    </a:xfrm>
                    <a:prstGeom prst="ellipse">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zh-CN" altLang="en-US"/>
                    </a:p>
                  </p:txBody>
                </p:sp>
                <p:sp>
                  <p:nvSpPr>
                    <p:cNvPr id="84" name="Oval 83"/>
                    <p:cNvSpPr>
                      <a:spLocks noChangeArrowheads="1"/>
                    </p:cNvSpPr>
                    <p:nvPr/>
                  </p:nvSpPr>
                  <p:spPr bwMode="auto">
                    <a:xfrm>
                      <a:off x="1056" y="864"/>
                      <a:ext cx="432" cy="960"/>
                    </a:xfrm>
                    <a:prstGeom prst="ellipse">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zh-CN" altLang="en-US"/>
                    </a:p>
                  </p:txBody>
                </p:sp>
              </p:grpSp>
              <p:sp>
                <p:nvSpPr>
                  <p:cNvPr id="82" name="Oval 81"/>
                  <p:cNvSpPr>
                    <a:spLocks noChangeArrowheads="1"/>
                  </p:cNvSpPr>
                  <p:nvPr/>
                </p:nvSpPr>
                <p:spPr bwMode="auto">
                  <a:xfrm rot="478177">
                    <a:off x="1629" y="1344"/>
                    <a:ext cx="29" cy="6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zh-CN" altLang="en-US"/>
                  </a:p>
                </p:txBody>
              </p:sp>
            </p:grpSp>
            <p:grpSp>
              <p:nvGrpSpPr>
                <p:cNvPr id="56" name="Group 55"/>
                <p:cNvGrpSpPr>
                  <a:grpSpLocks/>
                </p:cNvGrpSpPr>
                <p:nvPr/>
              </p:nvGrpSpPr>
              <p:grpSpPr bwMode="auto">
                <a:xfrm>
                  <a:off x="4800" y="1200"/>
                  <a:ext cx="96" cy="222"/>
                  <a:chOff x="1584" y="1200"/>
                  <a:chExt cx="96" cy="318"/>
                </a:xfrm>
              </p:grpSpPr>
              <p:grpSp>
                <p:nvGrpSpPr>
                  <p:cNvPr id="77" name="Group 76"/>
                  <p:cNvGrpSpPr>
                    <a:grpSpLocks/>
                  </p:cNvGrpSpPr>
                  <p:nvPr/>
                </p:nvGrpSpPr>
                <p:grpSpPr bwMode="auto">
                  <a:xfrm rot="606288">
                    <a:off x="1584" y="1200"/>
                    <a:ext cx="96" cy="318"/>
                    <a:chOff x="1008" y="864"/>
                    <a:chExt cx="480" cy="960"/>
                  </a:xfrm>
                </p:grpSpPr>
                <p:sp>
                  <p:nvSpPr>
                    <p:cNvPr id="79" name="Oval 78"/>
                    <p:cNvSpPr>
                      <a:spLocks noChangeArrowheads="1"/>
                    </p:cNvSpPr>
                    <p:nvPr/>
                  </p:nvSpPr>
                  <p:spPr bwMode="auto">
                    <a:xfrm>
                      <a:off x="1008" y="864"/>
                      <a:ext cx="432" cy="960"/>
                    </a:xfrm>
                    <a:prstGeom prst="ellipse">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zh-CN" altLang="en-US"/>
                    </a:p>
                  </p:txBody>
                </p:sp>
                <p:sp>
                  <p:nvSpPr>
                    <p:cNvPr id="80" name="Oval 79"/>
                    <p:cNvSpPr>
                      <a:spLocks noChangeArrowheads="1"/>
                    </p:cNvSpPr>
                    <p:nvPr/>
                  </p:nvSpPr>
                  <p:spPr bwMode="auto">
                    <a:xfrm>
                      <a:off x="1056" y="864"/>
                      <a:ext cx="432" cy="960"/>
                    </a:xfrm>
                    <a:prstGeom prst="ellipse">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zh-CN" altLang="en-US"/>
                    </a:p>
                  </p:txBody>
                </p:sp>
              </p:grpSp>
              <p:sp>
                <p:nvSpPr>
                  <p:cNvPr id="78" name="Oval 77"/>
                  <p:cNvSpPr>
                    <a:spLocks noChangeArrowheads="1"/>
                  </p:cNvSpPr>
                  <p:nvPr/>
                </p:nvSpPr>
                <p:spPr bwMode="auto">
                  <a:xfrm rot="478177">
                    <a:off x="1629" y="1344"/>
                    <a:ext cx="29" cy="6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zh-CN" altLang="en-US"/>
                  </a:p>
                </p:txBody>
              </p:sp>
            </p:grpSp>
            <p:grpSp>
              <p:nvGrpSpPr>
                <p:cNvPr id="57" name="Group 56"/>
                <p:cNvGrpSpPr>
                  <a:grpSpLocks/>
                </p:cNvGrpSpPr>
                <p:nvPr/>
              </p:nvGrpSpPr>
              <p:grpSpPr bwMode="auto">
                <a:xfrm>
                  <a:off x="4848" y="1200"/>
                  <a:ext cx="96" cy="222"/>
                  <a:chOff x="1584" y="1200"/>
                  <a:chExt cx="96" cy="318"/>
                </a:xfrm>
              </p:grpSpPr>
              <p:grpSp>
                <p:nvGrpSpPr>
                  <p:cNvPr id="73" name="Group 72"/>
                  <p:cNvGrpSpPr>
                    <a:grpSpLocks/>
                  </p:cNvGrpSpPr>
                  <p:nvPr/>
                </p:nvGrpSpPr>
                <p:grpSpPr bwMode="auto">
                  <a:xfrm rot="606288">
                    <a:off x="1584" y="1200"/>
                    <a:ext cx="96" cy="318"/>
                    <a:chOff x="1008" y="864"/>
                    <a:chExt cx="480" cy="960"/>
                  </a:xfrm>
                </p:grpSpPr>
                <p:sp>
                  <p:nvSpPr>
                    <p:cNvPr id="75" name="Oval 74"/>
                    <p:cNvSpPr>
                      <a:spLocks noChangeArrowheads="1"/>
                    </p:cNvSpPr>
                    <p:nvPr/>
                  </p:nvSpPr>
                  <p:spPr bwMode="auto">
                    <a:xfrm>
                      <a:off x="1008" y="864"/>
                      <a:ext cx="432" cy="960"/>
                    </a:xfrm>
                    <a:prstGeom prst="ellipse">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zh-CN" altLang="en-US"/>
                    </a:p>
                  </p:txBody>
                </p:sp>
                <p:sp>
                  <p:nvSpPr>
                    <p:cNvPr id="76" name="Oval 75"/>
                    <p:cNvSpPr>
                      <a:spLocks noChangeArrowheads="1"/>
                    </p:cNvSpPr>
                    <p:nvPr/>
                  </p:nvSpPr>
                  <p:spPr bwMode="auto">
                    <a:xfrm>
                      <a:off x="1056" y="864"/>
                      <a:ext cx="432" cy="960"/>
                    </a:xfrm>
                    <a:prstGeom prst="ellipse">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zh-CN" altLang="en-US"/>
                    </a:p>
                  </p:txBody>
                </p:sp>
              </p:grpSp>
              <p:sp>
                <p:nvSpPr>
                  <p:cNvPr id="74" name="Oval 73"/>
                  <p:cNvSpPr>
                    <a:spLocks noChangeArrowheads="1"/>
                  </p:cNvSpPr>
                  <p:nvPr/>
                </p:nvSpPr>
                <p:spPr bwMode="auto">
                  <a:xfrm rot="478177">
                    <a:off x="1629" y="1344"/>
                    <a:ext cx="29" cy="6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zh-CN" altLang="en-US"/>
                  </a:p>
                </p:txBody>
              </p:sp>
            </p:grpSp>
            <p:grpSp>
              <p:nvGrpSpPr>
                <p:cNvPr id="58" name="Group 57"/>
                <p:cNvGrpSpPr>
                  <a:grpSpLocks/>
                </p:cNvGrpSpPr>
                <p:nvPr/>
              </p:nvGrpSpPr>
              <p:grpSpPr bwMode="auto">
                <a:xfrm>
                  <a:off x="4896" y="1200"/>
                  <a:ext cx="96" cy="222"/>
                  <a:chOff x="1584" y="1200"/>
                  <a:chExt cx="96" cy="318"/>
                </a:xfrm>
              </p:grpSpPr>
              <p:grpSp>
                <p:nvGrpSpPr>
                  <p:cNvPr id="69" name="Group 68"/>
                  <p:cNvGrpSpPr>
                    <a:grpSpLocks/>
                  </p:cNvGrpSpPr>
                  <p:nvPr/>
                </p:nvGrpSpPr>
                <p:grpSpPr bwMode="auto">
                  <a:xfrm rot="606288">
                    <a:off x="1584" y="1200"/>
                    <a:ext cx="96" cy="318"/>
                    <a:chOff x="1008" y="864"/>
                    <a:chExt cx="480" cy="960"/>
                  </a:xfrm>
                </p:grpSpPr>
                <p:sp>
                  <p:nvSpPr>
                    <p:cNvPr id="71" name="Oval 70"/>
                    <p:cNvSpPr>
                      <a:spLocks noChangeArrowheads="1"/>
                    </p:cNvSpPr>
                    <p:nvPr/>
                  </p:nvSpPr>
                  <p:spPr bwMode="auto">
                    <a:xfrm>
                      <a:off x="1008" y="864"/>
                      <a:ext cx="432" cy="960"/>
                    </a:xfrm>
                    <a:prstGeom prst="ellipse">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zh-CN" altLang="en-US"/>
                    </a:p>
                  </p:txBody>
                </p:sp>
                <p:sp>
                  <p:nvSpPr>
                    <p:cNvPr id="72" name="Oval 71"/>
                    <p:cNvSpPr>
                      <a:spLocks noChangeArrowheads="1"/>
                    </p:cNvSpPr>
                    <p:nvPr/>
                  </p:nvSpPr>
                  <p:spPr bwMode="auto">
                    <a:xfrm>
                      <a:off x="1056" y="864"/>
                      <a:ext cx="432" cy="960"/>
                    </a:xfrm>
                    <a:prstGeom prst="ellipse">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zh-CN" altLang="en-US"/>
                    </a:p>
                  </p:txBody>
                </p:sp>
              </p:grpSp>
              <p:sp>
                <p:nvSpPr>
                  <p:cNvPr id="70" name="Oval 69"/>
                  <p:cNvSpPr>
                    <a:spLocks noChangeArrowheads="1"/>
                  </p:cNvSpPr>
                  <p:nvPr/>
                </p:nvSpPr>
                <p:spPr bwMode="auto">
                  <a:xfrm rot="478177">
                    <a:off x="1629" y="1344"/>
                    <a:ext cx="29" cy="6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zh-CN" altLang="en-US"/>
                  </a:p>
                </p:txBody>
              </p:sp>
            </p:grpSp>
            <p:grpSp>
              <p:nvGrpSpPr>
                <p:cNvPr id="59" name="Group 58"/>
                <p:cNvGrpSpPr>
                  <a:grpSpLocks/>
                </p:cNvGrpSpPr>
                <p:nvPr/>
              </p:nvGrpSpPr>
              <p:grpSpPr bwMode="auto">
                <a:xfrm>
                  <a:off x="4944" y="1200"/>
                  <a:ext cx="96" cy="222"/>
                  <a:chOff x="1584" y="1200"/>
                  <a:chExt cx="96" cy="318"/>
                </a:xfrm>
              </p:grpSpPr>
              <p:grpSp>
                <p:nvGrpSpPr>
                  <p:cNvPr id="65" name="Group 64"/>
                  <p:cNvGrpSpPr>
                    <a:grpSpLocks/>
                  </p:cNvGrpSpPr>
                  <p:nvPr/>
                </p:nvGrpSpPr>
                <p:grpSpPr bwMode="auto">
                  <a:xfrm rot="606288">
                    <a:off x="1584" y="1200"/>
                    <a:ext cx="96" cy="318"/>
                    <a:chOff x="1008" y="864"/>
                    <a:chExt cx="480" cy="960"/>
                  </a:xfrm>
                </p:grpSpPr>
                <p:sp>
                  <p:nvSpPr>
                    <p:cNvPr id="67" name="Oval 66"/>
                    <p:cNvSpPr>
                      <a:spLocks noChangeArrowheads="1"/>
                    </p:cNvSpPr>
                    <p:nvPr/>
                  </p:nvSpPr>
                  <p:spPr bwMode="auto">
                    <a:xfrm>
                      <a:off x="1008" y="864"/>
                      <a:ext cx="432" cy="960"/>
                    </a:xfrm>
                    <a:prstGeom prst="ellipse">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zh-CN" altLang="en-US"/>
                    </a:p>
                  </p:txBody>
                </p:sp>
                <p:sp>
                  <p:nvSpPr>
                    <p:cNvPr id="68" name="Oval 67"/>
                    <p:cNvSpPr>
                      <a:spLocks noChangeArrowheads="1"/>
                    </p:cNvSpPr>
                    <p:nvPr/>
                  </p:nvSpPr>
                  <p:spPr bwMode="auto">
                    <a:xfrm>
                      <a:off x="1056" y="864"/>
                      <a:ext cx="432" cy="960"/>
                    </a:xfrm>
                    <a:prstGeom prst="ellipse">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zh-CN" altLang="en-US"/>
                    </a:p>
                  </p:txBody>
                </p:sp>
              </p:grpSp>
              <p:sp>
                <p:nvSpPr>
                  <p:cNvPr id="66" name="Oval 65"/>
                  <p:cNvSpPr>
                    <a:spLocks noChangeArrowheads="1"/>
                  </p:cNvSpPr>
                  <p:nvPr/>
                </p:nvSpPr>
                <p:spPr bwMode="auto">
                  <a:xfrm rot="478177">
                    <a:off x="1629" y="1344"/>
                    <a:ext cx="29" cy="6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zh-CN" altLang="en-US"/>
                  </a:p>
                </p:txBody>
              </p:sp>
            </p:grpSp>
            <p:grpSp>
              <p:nvGrpSpPr>
                <p:cNvPr id="60" name="Group 59"/>
                <p:cNvGrpSpPr>
                  <a:grpSpLocks/>
                </p:cNvGrpSpPr>
                <p:nvPr/>
              </p:nvGrpSpPr>
              <p:grpSpPr bwMode="auto">
                <a:xfrm>
                  <a:off x="4992" y="1200"/>
                  <a:ext cx="96" cy="222"/>
                  <a:chOff x="1584" y="1200"/>
                  <a:chExt cx="96" cy="318"/>
                </a:xfrm>
              </p:grpSpPr>
              <p:grpSp>
                <p:nvGrpSpPr>
                  <p:cNvPr id="61" name="Group 60"/>
                  <p:cNvGrpSpPr>
                    <a:grpSpLocks/>
                  </p:cNvGrpSpPr>
                  <p:nvPr/>
                </p:nvGrpSpPr>
                <p:grpSpPr bwMode="auto">
                  <a:xfrm rot="606288">
                    <a:off x="1584" y="1200"/>
                    <a:ext cx="96" cy="318"/>
                    <a:chOff x="1008" y="864"/>
                    <a:chExt cx="480" cy="960"/>
                  </a:xfrm>
                </p:grpSpPr>
                <p:sp>
                  <p:nvSpPr>
                    <p:cNvPr id="63" name="Oval 62"/>
                    <p:cNvSpPr>
                      <a:spLocks noChangeArrowheads="1"/>
                    </p:cNvSpPr>
                    <p:nvPr/>
                  </p:nvSpPr>
                  <p:spPr bwMode="auto">
                    <a:xfrm>
                      <a:off x="1008" y="864"/>
                      <a:ext cx="432" cy="960"/>
                    </a:xfrm>
                    <a:prstGeom prst="ellipse">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zh-CN" altLang="en-US"/>
                    </a:p>
                  </p:txBody>
                </p:sp>
                <p:sp>
                  <p:nvSpPr>
                    <p:cNvPr id="64" name="Oval 63"/>
                    <p:cNvSpPr>
                      <a:spLocks noChangeArrowheads="1"/>
                    </p:cNvSpPr>
                    <p:nvPr/>
                  </p:nvSpPr>
                  <p:spPr bwMode="auto">
                    <a:xfrm>
                      <a:off x="1056" y="864"/>
                      <a:ext cx="432" cy="960"/>
                    </a:xfrm>
                    <a:prstGeom prst="ellipse">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zh-CN" altLang="en-US"/>
                    </a:p>
                  </p:txBody>
                </p:sp>
              </p:grpSp>
              <p:sp>
                <p:nvSpPr>
                  <p:cNvPr id="62" name="Oval 61"/>
                  <p:cNvSpPr>
                    <a:spLocks noChangeArrowheads="1"/>
                  </p:cNvSpPr>
                  <p:nvPr/>
                </p:nvSpPr>
                <p:spPr bwMode="auto">
                  <a:xfrm rot="478177">
                    <a:off x="1629" y="1344"/>
                    <a:ext cx="29" cy="6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zh-CN" altLang="en-US"/>
                  </a:p>
                </p:txBody>
              </p:sp>
            </p:grpSp>
          </p:grpSp>
          <p:grpSp>
            <p:nvGrpSpPr>
              <p:cNvPr id="10" name="Group 9"/>
              <p:cNvGrpSpPr>
                <a:grpSpLocks/>
              </p:cNvGrpSpPr>
              <p:nvPr/>
            </p:nvGrpSpPr>
            <p:grpSpPr bwMode="auto">
              <a:xfrm>
                <a:off x="4608" y="1595"/>
                <a:ext cx="1943" cy="338"/>
                <a:chOff x="4608" y="1632"/>
                <a:chExt cx="1680" cy="288"/>
              </a:xfrm>
            </p:grpSpPr>
            <p:sp>
              <p:nvSpPr>
                <p:cNvPr id="11" name="Line 393"/>
                <p:cNvSpPr>
                  <a:spLocks noChangeShapeType="1"/>
                </p:cNvSpPr>
                <p:nvPr/>
              </p:nvSpPr>
              <p:spPr bwMode="auto">
                <a:xfrm>
                  <a:off x="4695" y="1632"/>
                  <a:ext cx="411" cy="4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12" name="Line 394"/>
                <p:cNvSpPr>
                  <a:spLocks noChangeShapeType="1"/>
                </p:cNvSpPr>
                <p:nvPr/>
              </p:nvSpPr>
              <p:spPr bwMode="auto">
                <a:xfrm>
                  <a:off x="4727" y="1659"/>
                  <a:ext cx="347" cy="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13" name="Line 395"/>
                <p:cNvSpPr>
                  <a:spLocks noChangeShapeType="1"/>
                </p:cNvSpPr>
                <p:nvPr/>
              </p:nvSpPr>
              <p:spPr bwMode="auto">
                <a:xfrm>
                  <a:off x="4781" y="1668"/>
                  <a:ext cx="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14" name="Line 396"/>
                <p:cNvSpPr>
                  <a:spLocks noChangeShapeType="1"/>
                </p:cNvSpPr>
                <p:nvPr/>
              </p:nvSpPr>
              <p:spPr bwMode="auto">
                <a:xfrm flipH="1">
                  <a:off x="5019" y="1677"/>
                  <a:ext cx="87" cy="8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15" name="Line 397"/>
                <p:cNvSpPr>
                  <a:spLocks noChangeShapeType="1"/>
                </p:cNvSpPr>
                <p:nvPr/>
              </p:nvSpPr>
              <p:spPr bwMode="auto">
                <a:xfrm>
                  <a:off x="5041" y="1686"/>
                  <a:ext cx="0" cy="5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16" name="Line 398"/>
                <p:cNvSpPr>
                  <a:spLocks noChangeShapeType="1"/>
                </p:cNvSpPr>
                <p:nvPr/>
              </p:nvSpPr>
              <p:spPr bwMode="auto">
                <a:xfrm>
                  <a:off x="5009" y="1686"/>
                  <a:ext cx="0" cy="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17" name="Line 399"/>
                <p:cNvSpPr>
                  <a:spLocks noChangeShapeType="1"/>
                </p:cNvSpPr>
                <p:nvPr/>
              </p:nvSpPr>
              <p:spPr bwMode="auto">
                <a:xfrm>
                  <a:off x="5041" y="1785"/>
                  <a:ext cx="43" cy="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18" name="Line 400"/>
                <p:cNvSpPr>
                  <a:spLocks noChangeShapeType="1"/>
                </p:cNvSpPr>
                <p:nvPr/>
              </p:nvSpPr>
              <p:spPr bwMode="auto">
                <a:xfrm flipH="1">
                  <a:off x="4608" y="1632"/>
                  <a:ext cx="87" cy="8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19" name="Line 401"/>
                <p:cNvSpPr>
                  <a:spLocks noChangeShapeType="1"/>
                </p:cNvSpPr>
                <p:nvPr/>
              </p:nvSpPr>
              <p:spPr bwMode="auto">
                <a:xfrm>
                  <a:off x="4608" y="1713"/>
                  <a:ext cx="411" cy="4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20" name="Line 402"/>
                <p:cNvSpPr>
                  <a:spLocks noChangeShapeType="1"/>
                </p:cNvSpPr>
                <p:nvPr/>
              </p:nvSpPr>
              <p:spPr bwMode="auto">
                <a:xfrm>
                  <a:off x="4608" y="1713"/>
                  <a:ext cx="0" cy="1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21" name="Line 403"/>
                <p:cNvSpPr>
                  <a:spLocks noChangeShapeType="1"/>
                </p:cNvSpPr>
                <p:nvPr/>
              </p:nvSpPr>
              <p:spPr bwMode="auto">
                <a:xfrm>
                  <a:off x="5019" y="1758"/>
                  <a:ext cx="0" cy="1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22" name="Line 404"/>
                <p:cNvSpPr>
                  <a:spLocks noChangeShapeType="1"/>
                </p:cNvSpPr>
                <p:nvPr/>
              </p:nvSpPr>
              <p:spPr bwMode="auto">
                <a:xfrm flipH="1">
                  <a:off x="5093" y="1677"/>
                  <a:ext cx="13" cy="17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23" name="Line 405"/>
                <p:cNvSpPr>
                  <a:spLocks noChangeShapeType="1"/>
                </p:cNvSpPr>
                <p:nvPr/>
              </p:nvSpPr>
              <p:spPr bwMode="auto">
                <a:xfrm>
                  <a:off x="5084" y="1704"/>
                  <a:ext cx="0" cy="9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24" name="Line 406"/>
                <p:cNvSpPr>
                  <a:spLocks noChangeShapeType="1"/>
                </p:cNvSpPr>
                <p:nvPr/>
              </p:nvSpPr>
              <p:spPr bwMode="auto">
                <a:xfrm>
                  <a:off x="4684" y="1650"/>
                  <a:ext cx="0" cy="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25" name="Line 407"/>
                <p:cNvSpPr>
                  <a:spLocks noChangeShapeType="1"/>
                </p:cNvSpPr>
                <p:nvPr/>
              </p:nvSpPr>
              <p:spPr bwMode="auto">
                <a:xfrm>
                  <a:off x="4630" y="1695"/>
                  <a:ext cx="0" cy="1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26" name="Line 408"/>
                <p:cNvSpPr>
                  <a:spLocks noChangeShapeType="1"/>
                </p:cNvSpPr>
                <p:nvPr/>
              </p:nvSpPr>
              <p:spPr bwMode="auto">
                <a:xfrm>
                  <a:off x="5041" y="1740"/>
                  <a:ext cx="0" cy="5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27" name="Arc 409"/>
                <p:cNvSpPr>
                  <a:spLocks/>
                </p:cNvSpPr>
                <p:nvPr/>
              </p:nvSpPr>
              <p:spPr bwMode="auto">
                <a:xfrm flipH="1" flipV="1">
                  <a:off x="4608" y="1812"/>
                  <a:ext cx="38" cy="27"/>
                </a:xfrm>
                <a:custGeom>
                  <a:avLst/>
                  <a:gdLst>
                    <a:gd name="T0" fmla="*/ 0 w 25718"/>
                    <a:gd name="T1" fmla="*/ 0 h 21600"/>
                    <a:gd name="T2" fmla="*/ 0 w 25718"/>
                    <a:gd name="T3" fmla="*/ 0 h 21600"/>
                    <a:gd name="T4" fmla="*/ 0 w 25718"/>
                    <a:gd name="T5" fmla="*/ 0 h 21600"/>
                    <a:gd name="T6" fmla="*/ 0 60000 65536"/>
                    <a:gd name="T7" fmla="*/ 0 60000 65536"/>
                    <a:gd name="T8" fmla="*/ 0 60000 65536"/>
                  </a:gdLst>
                  <a:ahLst/>
                  <a:cxnLst>
                    <a:cxn ang="T6">
                      <a:pos x="T0" y="T1"/>
                    </a:cxn>
                    <a:cxn ang="T7">
                      <a:pos x="T2" y="T3"/>
                    </a:cxn>
                    <a:cxn ang="T8">
                      <a:pos x="T4" y="T5"/>
                    </a:cxn>
                  </a:cxnLst>
                  <a:rect l="0" t="0" r="r" b="b"/>
                  <a:pathLst>
                    <a:path w="25718" h="21600" fill="none" extrusionOk="0">
                      <a:moveTo>
                        <a:pt x="0" y="396"/>
                      </a:moveTo>
                      <a:cubicBezTo>
                        <a:pt x="1356" y="132"/>
                        <a:pt x="2735" y="-1"/>
                        <a:pt x="4118" y="0"/>
                      </a:cubicBezTo>
                      <a:cubicBezTo>
                        <a:pt x="16047" y="0"/>
                        <a:pt x="25718" y="9670"/>
                        <a:pt x="25718" y="21600"/>
                      </a:cubicBezTo>
                    </a:path>
                    <a:path w="25718" h="21600" stroke="0" extrusionOk="0">
                      <a:moveTo>
                        <a:pt x="0" y="396"/>
                      </a:moveTo>
                      <a:cubicBezTo>
                        <a:pt x="1356" y="132"/>
                        <a:pt x="2735" y="-1"/>
                        <a:pt x="4118" y="0"/>
                      </a:cubicBezTo>
                      <a:cubicBezTo>
                        <a:pt x="16047" y="0"/>
                        <a:pt x="25718" y="9670"/>
                        <a:pt x="25718" y="21600"/>
                      </a:cubicBezTo>
                      <a:lnTo>
                        <a:pt x="4118" y="21600"/>
                      </a:lnTo>
                      <a:lnTo>
                        <a:pt x="0" y="396"/>
                      </a:lnTo>
                      <a:close/>
                    </a:path>
                  </a:pathLst>
                </a:cu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28" name="Line 410"/>
                <p:cNvSpPr>
                  <a:spLocks noChangeShapeType="1"/>
                </p:cNvSpPr>
                <p:nvPr/>
              </p:nvSpPr>
              <p:spPr bwMode="auto">
                <a:xfrm>
                  <a:off x="4619" y="1830"/>
                  <a:ext cx="0" cy="4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29" name="Line 411"/>
                <p:cNvSpPr>
                  <a:spLocks noChangeShapeType="1"/>
                </p:cNvSpPr>
                <p:nvPr/>
              </p:nvSpPr>
              <p:spPr bwMode="auto">
                <a:xfrm>
                  <a:off x="4619" y="1875"/>
                  <a:ext cx="400" cy="4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30" name="Line 412"/>
                <p:cNvSpPr>
                  <a:spLocks noChangeShapeType="1"/>
                </p:cNvSpPr>
                <p:nvPr/>
              </p:nvSpPr>
              <p:spPr bwMode="auto">
                <a:xfrm>
                  <a:off x="4643" y="1755"/>
                  <a:ext cx="335" cy="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31" name="Line 413"/>
                <p:cNvSpPr>
                  <a:spLocks noChangeShapeType="1"/>
                </p:cNvSpPr>
                <p:nvPr/>
              </p:nvSpPr>
              <p:spPr bwMode="auto">
                <a:xfrm>
                  <a:off x="4640" y="1740"/>
                  <a:ext cx="0" cy="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32" name="Arc 414"/>
                <p:cNvSpPr>
                  <a:spLocks/>
                </p:cNvSpPr>
                <p:nvPr/>
              </p:nvSpPr>
              <p:spPr bwMode="auto">
                <a:xfrm flipH="1" flipV="1">
                  <a:off x="4640" y="1803"/>
                  <a:ext cx="33" cy="17"/>
                </a:xfrm>
                <a:custGeom>
                  <a:avLst/>
                  <a:gdLst>
                    <a:gd name="T0" fmla="*/ 0 w 21600"/>
                    <a:gd name="T1" fmla="*/ 0 h 13996"/>
                    <a:gd name="T2" fmla="*/ 0 w 21600"/>
                    <a:gd name="T3" fmla="*/ 0 h 13996"/>
                    <a:gd name="T4" fmla="*/ 0 w 21600"/>
                    <a:gd name="T5" fmla="*/ 0 h 13996"/>
                    <a:gd name="T6" fmla="*/ 0 60000 65536"/>
                    <a:gd name="T7" fmla="*/ 0 60000 65536"/>
                    <a:gd name="T8" fmla="*/ 0 60000 65536"/>
                  </a:gdLst>
                  <a:ahLst/>
                  <a:cxnLst>
                    <a:cxn ang="T6">
                      <a:pos x="T0" y="T1"/>
                    </a:cxn>
                    <a:cxn ang="T7">
                      <a:pos x="T2" y="T3"/>
                    </a:cxn>
                    <a:cxn ang="T8">
                      <a:pos x="T4" y="T5"/>
                    </a:cxn>
                  </a:cxnLst>
                  <a:rect l="0" t="0" r="r" b="b"/>
                  <a:pathLst>
                    <a:path w="21600" h="13996" fill="none" extrusionOk="0">
                      <a:moveTo>
                        <a:pt x="16452" y="-1"/>
                      </a:moveTo>
                      <a:cubicBezTo>
                        <a:pt x="19775" y="3906"/>
                        <a:pt x="21600" y="8867"/>
                        <a:pt x="21600" y="13996"/>
                      </a:cubicBezTo>
                    </a:path>
                    <a:path w="21600" h="13996" stroke="0" extrusionOk="0">
                      <a:moveTo>
                        <a:pt x="16452" y="-1"/>
                      </a:moveTo>
                      <a:cubicBezTo>
                        <a:pt x="19775" y="3906"/>
                        <a:pt x="21600" y="8867"/>
                        <a:pt x="21600" y="13996"/>
                      </a:cubicBezTo>
                      <a:lnTo>
                        <a:pt x="0" y="13996"/>
                      </a:lnTo>
                      <a:lnTo>
                        <a:pt x="16452" y="-1"/>
                      </a:lnTo>
                      <a:close/>
                    </a:path>
                  </a:pathLst>
                </a:cu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33" name="Line 415"/>
                <p:cNvSpPr>
                  <a:spLocks noChangeShapeType="1"/>
                </p:cNvSpPr>
                <p:nvPr/>
              </p:nvSpPr>
              <p:spPr bwMode="auto">
                <a:xfrm>
                  <a:off x="4976" y="1776"/>
                  <a:ext cx="0" cy="8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34" name="Line 416"/>
                <p:cNvSpPr>
                  <a:spLocks noChangeShapeType="1"/>
                </p:cNvSpPr>
                <p:nvPr/>
              </p:nvSpPr>
              <p:spPr bwMode="auto">
                <a:xfrm>
                  <a:off x="4651" y="1821"/>
                  <a:ext cx="325" cy="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35" name="Arc 417"/>
                <p:cNvSpPr>
                  <a:spLocks/>
                </p:cNvSpPr>
                <p:nvPr/>
              </p:nvSpPr>
              <p:spPr bwMode="auto">
                <a:xfrm flipH="1" flipV="1">
                  <a:off x="4976" y="1857"/>
                  <a:ext cx="38" cy="18"/>
                </a:xfrm>
                <a:custGeom>
                  <a:avLst/>
                  <a:gdLst>
                    <a:gd name="T0" fmla="*/ 0 w 21600"/>
                    <a:gd name="T1" fmla="*/ 0 h 18326"/>
                    <a:gd name="T2" fmla="*/ 0 w 21600"/>
                    <a:gd name="T3" fmla="*/ 0 h 18326"/>
                    <a:gd name="T4" fmla="*/ 0 w 21600"/>
                    <a:gd name="T5" fmla="*/ 0 h 18326"/>
                    <a:gd name="T6" fmla="*/ 0 60000 65536"/>
                    <a:gd name="T7" fmla="*/ 0 60000 65536"/>
                    <a:gd name="T8" fmla="*/ 0 60000 65536"/>
                  </a:gdLst>
                  <a:ahLst/>
                  <a:cxnLst>
                    <a:cxn ang="T6">
                      <a:pos x="T0" y="T1"/>
                    </a:cxn>
                    <a:cxn ang="T7">
                      <a:pos x="T2" y="T3"/>
                    </a:cxn>
                    <a:cxn ang="T8">
                      <a:pos x="T4" y="T5"/>
                    </a:cxn>
                  </a:cxnLst>
                  <a:rect l="0" t="0" r="r" b="b"/>
                  <a:pathLst>
                    <a:path w="21600" h="18326" fill="none" extrusionOk="0">
                      <a:moveTo>
                        <a:pt x="11433" y="-1"/>
                      </a:moveTo>
                      <a:cubicBezTo>
                        <a:pt x="17757" y="3945"/>
                        <a:pt x="21600" y="10872"/>
                        <a:pt x="21600" y="18326"/>
                      </a:cubicBezTo>
                    </a:path>
                    <a:path w="21600" h="18326" stroke="0" extrusionOk="0">
                      <a:moveTo>
                        <a:pt x="11433" y="-1"/>
                      </a:moveTo>
                      <a:cubicBezTo>
                        <a:pt x="17757" y="3945"/>
                        <a:pt x="21600" y="10872"/>
                        <a:pt x="21600" y="18326"/>
                      </a:cubicBezTo>
                      <a:lnTo>
                        <a:pt x="0" y="18326"/>
                      </a:lnTo>
                      <a:lnTo>
                        <a:pt x="11433" y="-1"/>
                      </a:lnTo>
                      <a:close/>
                    </a:path>
                  </a:pathLst>
                </a:cu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36" name="Arc 418"/>
                <p:cNvSpPr>
                  <a:spLocks/>
                </p:cNvSpPr>
                <p:nvPr/>
              </p:nvSpPr>
              <p:spPr bwMode="auto">
                <a:xfrm rot="-4772037" flipH="1" flipV="1">
                  <a:off x="4993" y="1848"/>
                  <a:ext cx="32" cy="21"/>
                </a:xfrm>
                <a:custGeom>
                  <a:avLst/>
                  <a:gdLst>
                    <a:gd name="T0" fmla="*/ 0 w 21600"/>
                    <a:gd name="T1" fmla="*/ 0 h 18326"/>
                    <a:gd name="T2" fmla="*/ 0 w 21600"/>
                    <a:gd name="T3" fmla="*/ 0 h 18326"/>
                    <a:gd name="T4" fmla="*/ 0 w 21600"/>
                    <a:gd name="T5" fmla="*/ 0 h 18326"/>
                    <a:gd name="T6" fmla="*/ 0 60000 65536"/>
                    <a:gd name="T7" fmla="*/ 0 60000 65536"/>
                    <a:gd name="T8" fmla="*/ 0 60000 65536"/>
                  </a:gdLst>
                  <a:ahLst/>
                  <a:cxnLst>
                    <a:cxn ang="T6">
                      <a:pos x="T0" y="T1"/>
                    </a:cxn>
                    <a:cxn ang="T7">
                      <a:pos x="T2" y="T3"/>
                    </a:cxn>
                    <a:cxn ang="T8">
                      <a:pos x="T4" y="T5"/>
                    </a:cxn>
                  </a:cxnLst>
                  <a:rect l="0" t="0" r="r" b="b"/>
                  <a:pathLst>
                    <a:path w="21600" h="18326" fill="none" extrusionOk="0">
                      <a:moveTo>
                        <a:pt x="11433" y="-1"/>
                      </a:moveTo>
                      <a:cubicBezTo>
                        <a:pt x="17757" y="3945"/>
                        <a:pt x="21600" y="10872"/>
                        <a:pt x="21600" y="18326"/>
                      </a:cubicBezTo>
                    </a:path>
                    <a:path w="21600" h="18326" stroke="0" extrusionOk="0">
                      <a:moveTo>
                        <a:pt x="11433" y="-1"/>
                      </a:moveTo>
                      <a:cubicBezTo>
                        <a:pt x="17757" y="3945"/>
                        <a:pt x="21600" y="10872"/>
                        <a:pt x="21600" y="18326"/>
                      </a:cubicBezTo>
                      <a:lnTo>
                        <a:pt x="0" y="18326"/>
                      </a:lnTo>
                      <a:lnTo>
                        <a:pt x="11433" y="-1"/>
                      </a:lnTo>
                      <a:close/>
                    </a:path>
                  </a:pathLst>
                </a:cu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37" name="Line 419"/>
                <p:cNvSpPr>
                  <a:spLocks noChangeShapeType="1"/>
                </p:cNvSpPr>
                <p:nvPr/>
              </p:nvSpPr>
              <p:spPr bwMode="auto">
                <a:xfrm>
                  <a:off x="4651" y="1821"/>
                  <a:ext cx="0" cy="1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38" name="Line 420"/>
                <p:cNvSpPr>
                  <a:spLocks noChangeShapeType="1"/>
                </p:cNvSpPr>
                <p:nvPr/>
              </p:nvSpPr>
              <p:spPr bwMode="auto">
                <a:xfrm flipH="1">
                  <a:off x="5019" y="1839"/>
                  <a:ext cx="87" cy="8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39" name="Arc 421"/>
                <p:cNvSpPr>
                  <a:spLocks/>
                </p:cNvSpPr>
                <p:nvPr/>
              </p:nvSpPr>
              <p:spPr bwMode="auto">
                <a:xfrm flipV="1">
                  <a:off x="5030" y="1794"/>
                  <a:ext cx="54" cy="27"/>
                </a:xfrm>
                <a:custGeom>
                  <a:avLst/>
                  <a:gdLst>
                    <a:gd name="T0" fmla="*/ 0 w 21600"/>
                    <a:gd name="T1" fmla="*/ 0 h 16013"/>
                    <a:gd name="T2" fmla="*/ 0 w 21600"/>
                    <a:gd name="T3" fmla="*/ 0 h 16013"/>
                    <a:gd name="T4" fmla="*/ 0 w 21600"/>
                    <a:gd name="T5" fmla="*/ 0 h 16013"/>
                    <a:gd name="T6" fmla="*/ 0 60000 65536"/>
                    <a:gd name="T7" fmla="*/ 0 60000 65536"/>
                    <a:gd name="T8" fmla="*/ 0 60000 65536"/>
                  </a:gdLst>
                  <a:ahLst/>
                  <a:cxnLst>
                    <a:cxn ang="T6">
                      <a:pos x="T0" y="T1"/>
                    </a:cxn>
                    <a:cxn ang="T7">
                      <a:pos x="T2" y="T3"/>
                    </a:cxn>
                    <a:cxn ang="T8">
                      <a:pos x="T4" y="T5"/>
                    </a:cxn>
                  </a:cxnLst>
                  <a:rect l="0" t="0" r="r" b="b"/>
                  <a:pathLst>
                    <a:path w="21600" h="16013" fill="none" extrusionOk="0">
                      <a:moveTo>
                        <a:pt x="14496" y="-1"/>
                      </a:moveTo>
                      <a:cubicBezTo>
                        <a:pt x="19019" y="4094"/>
                        <a:pt x="21600" y="9911"/>
                        <a:pt x="21600" y="16013"/>
                      </a:cubicBezTo>
                    </a:path>
                    <a:path w="21600" h="16013" stroke="0" extrusionOk="0">
                      <a:moveTo>
                        <a:pt x="14496" y="-1"/>
                      </a:moveTo>
                      <a:cubicBezTo>
                        <a:pt x="19019" y="4094"/>
                        <a:pt x="21600" y="9911"/>
                        <a:pt x="21600" y="16013"/>
                      </a:cubicBezTo>
                      <a:lnTo>
                        <a:pt x="0" y="16013"/>
                      </a:lnTo>
                      <a:lnTo>
                        <a:pt x="14496" y="-1"/>
                      </a:lnTo>
                      <a:close/>
                    </a:path>
                  </a:pathLst>
                </a:cu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40" name="Arc 422"/>
                <p:cNvSpPr>
                  <a:spLocks/>
                </p:cNvSpPr>
                <p:nvPr/>
              </p:nvSpPr>
              <p:spPr bwMode="auto">
                <a:xfrm rot="-10547150">
                  <a:off x="5041" y="1794"/>
                  <a:ext cx="43" cy="36"/>
                </a:xfrm>
                <a:custGeom>
                  <a:avLst/>
                  <a:gdLst>
                    <a:gd name="T0" fmla="*/ 0 w 21600"/>
                    <a:gd name="T1" fmla="*/ 0 h 14872"/>
                    <a:gd name="T2" fmla="*/ 0 w 21600"/>
                    <a:gd name="T3" fmla="*/ 0 h 14872"/>
                    <a:gd name="T4" fmla="*/ 0 w 21600"/>
                    <a:gd name="T5" fmla="*/ 0 h 14872"/>
                    <a:gd name="T6" fmla="*/ 0 60000 65536"/>
                    <a:gd name="T7" fmla="*/ 0 60000 65536"/>
                    <a:gd name="T8" fmla="*/ 0 60000 65536"/>
                  </a:gdLst>
                  <a:ahLst/>
                  <a:cxnLst>
                    <a:cxn ang="T6">
                      <a:pos x="T0" y="T1"/>
                    </a:cxn>
                    <a:cxn ang="T7">
                      <a:pos x="T2" y="T3"/>
                    </a:cxn>
                    <a:cxn ang="T8">
                      <a:pos x="T4" y="T5"/>
                    </a:cxn>
                  </a:cxnLst>
                  <a:rect l="0" t="0" r="r" b="b"/>
                  <a:pathLst>
                    <a:path w="21600" h="14872" fill="none" extrusionOk="0">
                      <a:moveTo>
                        <a:pt x="15664" y="0"/>
                      </a:moveTo>
                      <a:cubicBezTo>
                        <a:pt x="19475" y="4013"/>
                        <a:pt x="21600" y="9337"/>
                        <a:pt x="21600" y="14872"/>
                      </a:cubicBezTo>
                    </a:path>
                    <a:path w="21600" h="14872" stroke="0" extrusionOk="0">
                      <a:moveTo>
                        <a:pt x="15664" y="0"/>
                      </a:moveTo>
                      <a:cubicBezTo>
                        <a:pt x="19475" y="4013"/>
                        <a:pt x="21600" y="9337"/>
                        <a:pt x="21600" y="14872"/>
                      </a:cubicBezTo>
                      <a:lnTo>
                        <a:pt x="0" y="14872"/>
                      </a:lnTo>
                      <a:lnTo>
                        <a:pt x="15664" y="0"/>
                      </a:lnTo>
                      <a:close/>
                    </a:path>
                  </a:pathLst>
                </a:cu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41" name="Line 423"/>
                <p:cNvSpPr>
                  <a:spLocks noChangeShapeType="1"/>
                </p:cNvSpPr>
                <p:nvPr/>
              </p:nvSpPr>
              <p:spPr bwMode="auto">
                <a:xfrm flipH="1">
                  <a:off x="5052" y="1821"/>
                  <a:ext cx="22" cy="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42" name="Line 424"/>
                <p:cNvSpPr>
                  <a:spLocks noChangeShapeType="1"/>
                </p:cNvSpPr>
                <p:nvPr/>
              </p:nvSpPr>
              <p:spPr bwMode="auto">
                <a:xfrm>
                  <a:off x="4716" y="1659"/>
                  <a:ext cx="0" cy="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43" name="Line 425"/>
                <p:cNvSpPr>
                  <a:spLocks noChangeShapeType="1"/>
                </p:cNvSpPr>
                <p:nvPr/>
              </p:nvSpPr>
              <p:spPr bwMode="auto">
                <a:xfrm>
                  <a:off x="5074" y="1695"/>
                  <a:ext cx="0" cy="9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44" name="Line 426"/>
                <p:cNvSpPr>
                  <a:spLocks noChangeShapeType="1"/>
                </p:cNvSpPr>
                <p:nvPr/>
              </p:nvSpPr>
              <p:spPr bwMode="auto">
                <a:xfrm>
                  <a:off x="4738" y="1659"/>
                  <a:ext cx="0" cy="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grpSp>
              <p:nvGrpSpPr>
                <p:cNvPr id="45" name="Group 44"/>
                <p:cNvGrpSpPr>
                  <a:grpSpLocks/>
                </p:cNvGrpSpPr>
                <p:nvPr/>
              </p:nvGrpSpPr>
              <p:grpSpPr bwMode="auto">
                <a:xfrm>
                  <a:off x="6000" y="1794"/>
                  <a:ext cx="288" cy="27"/>
                  <a:chOff x="1728" y="2304"/>
                  <a:chExt cx="288" cy="144"/>
                </a:xfrm>
              </p:grpSpPr>
              <p:sp>
                <p:nvSpPr>
                  <p:cNvPr id="46" name="Line 428"/>
                  <p:cNvSpPr>
                    <a:spLocks noChangeShapeType="1"/>
                  </p:cNvSpPr>
                  <p:nvPr/>
                </p:nvSpPr>
                <p:spPr bwMode="auto">
                  <a:xfrm>
                    <a:off x="1728" y="2304"/>
                    <a:ext cx="0"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49" name="Line 431"/>
                  <p:cNvSpPr>
                    <a:spLocks noChangeShapeType="1"/>
                  </p:cNvSpPr>
                  <p:nvPr/>
                </p:nvSpPr>
                <p:spPr bwMode="auto">
                  <a:xfrm>
                    <a:off x="2016" y="2352"/>
                    <a:ext cx="0"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grpSp>
          </p:grpSp>
        </p:grpSp>
        <p:sp>
          <p:nvSpPr>
            <p:cNvPr id="8" name="Rectangle 7"/>
            <p:cNvSpPr>
              <a:spLocks noChangeArrowheads="1"/>
            </p:cNvSpPr>
            <p:nvPr/>
          </p:nvSpPr>
          <p:spPr bwMode="auto">
            <a:xfrm>
              <a:off x="4656" y="1632"/>
              <a:ext cx="384" cy="96"/>
            </a:xfrm>
            <a:prstGeom prst="rect">
              <a:avLst/>
            </a:prstGeom>
            <a:solidFill>
              <a:srgbClr val="5F5F5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zh-CN" altLang="en-US"/>
            </a:p>
          </p:txBody>
        </p:sp>
      </p:grpSp>
      <p:grpSp>
        <p:nvGrpSpPr>
          <p:cNvPr id="85" name="Group 84"/>
          <p:cNvGrpSpPr>
            <a:grpSpLocks/>
          </p:cNvGrpSpPr>
          <p:nvPr/>
        </p:nvGrpSpPr>
        <p:grpSpPr bwMode="auto">
          <a:xfrm>
            <a:off x="4977763" y="2026337"/>
            <a:ext cx="6076950" cy="4572000"/>
            <a:chOff x="703" y="1071"/>
            <a:chExt cx="3828" cy="2880"/>
          </a:xfrm>
        </p:grpSpPr>
        <p:pic>
          <p:nvPicPr>
            <p:cNvPr id="86" name="Picture 85" descr="a2_55_49_01300000248103123053498383050_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 y="1071"/>
              <a:ext cx="3828" cy="28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7" name="Oval 86"/>
            <p:cNvSpPr>
              <a:spLocks noChangeArrowheads="1"/>
            </p:cNvSpPr>
            <p:nvPr/>
          </p:nvSpPr>
          <p:spPr bwMode="auto">
            <a:xfrm>
              <a:off x="3235" y="1933"/>
              <a:ext cx="34" cy="34"/>
            </a:xfrm>
            <a:prstGeom prst="ellipse">
              <a:avLst/>
            </a:prstGeom>
            <a:solidFill>
              <a:srgbClr val="00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en-US"/>
            </a:p>
          </p:txBody>
        </p:sp>
      </p:grpSp>
    </p:spTree>
    <p:extLst>
      <p:ext uri="{BB962C8B-B14F-4D97-AF65-F5344CB8AC3E}">
        <p14:creationId xmlns:p14="http://schemas.microsoft.com/office/powerpoint/2010/main" val="29943185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33600" y="304800"/>
            <a:ext cx="8115300" cy="1015663"/>
          </a:xfrm>
          <a:prstGeom prst="rect">
            <a:avLst/>
          </a:prstGeom>
          <a:noFill/>
        </p:spPr>
        <p:txBody>
          <a:bodyPr wrap="square" rtlCol="0">
            <a:spAutoFit/>
          </a:bodyPr>
          <a:lstStyle/>
          <a:p>
            <a:r>
              <a:rPr lang="en-US" altLang="zh-CN" sz="6000" dirty="0" smtClean="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rPr>
              <a:t>	Mag</a:t>
            </a:r>
            <a:r>
              <a:rPr lang="zh-CN" altLang="en-US" sz="6000" dirty="0" smtClean="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rPr>
              <a:t>测试结果跟踪</a:t>
            </a:r>
            <a:endParaRPr lang="en-US" sz="6000" dirty="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p:txBody>
      </p:sp>
      <p:pic>
        <p:nvPicPr>
          <p:cNvPr id="6" name="Picture 5"/>
          <p:cNvPicPr>
            <a:picLocks noChangeAspect="1"/>
          </p:cNvPicPr>
          <p:nvPr/>
        </p:nvPicPr>
        <p:blipFill>
          <a:blip r:embed="rId3"/>
          <a:stretch>
            <a:fillRect/>
          </a:stretch>
        </p:blipFill>
        <p:spPr>
          <a:xfrm>
            <a:off x="928687" y="1663363"/>
            <a:ext cx="5465607" cy="4094163"/>
          </a:xfrm>
          <a:prstGeom prst="rect">
            <a:avLst/>
          </a:prstGeom>
        </p:spPr>
      </p:pic>
      <p:pic>
        <p:nvPicPr>
          <p:cNvPr id="9" name="Picture 8"/>
          <p:cNvPicPr>
            <a:picLocks noChangeAspect="1"/>
          </p:cNvPicPr>
          <p:nvPr/>
        </p:nvPicPr>
        <p:blipFill>
          <a:blip r:embed="rId4"/>
          <a:stretch>
            <a:fillRect/>
          </a:stretch>
        </p:blipFill>
        <p:spPr>
          <a:xfrm>
            <a:off x="7599207" y="1663363"/>
            <a:ext cx="2990850" cy="5029200"/>
          </a:xfrm>
          <a:prstGeom prst="rect">
            <a:avLst/>
          </a:prstGeom>
        </p:spPr>
      </p:pic>
    </p:spTree>
    <p:extLst>
      <p:ext uri="{BB962C8B-B14F-4D97-AF65-F5344CB8AC3E}">
        <p14:creationId xmlns:p14="http://schemas.microsoft.com/office/powerpoint/2010/main" val="31945958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p:cNvGraphicFramePr>
            <a:graphicFrameLocks noChangeAspect="1"/>
          </p:cNvGraphicFramePr>
          <p:nvPr>
            <p:extLst>
              <p:ext uri="{D42A27DB-BD31-4B8C-83A1-F6EECF244321}">
                <p14:modId xmlns:p14="http://schemas.microsoft.com/office/powerpoint/2010/main" val="3825501105"/>
              </p:ext>
            </p:extLst>
          </p:nvPr>
        </p:nvGraphicFramePr>
        <p:xfrm>
          <a:off x="160338" y="1930400"/>
          <a:ext cx="11715750" cy="3098800"/>
        </p:xfrm>
        <a:graphic>
          <a:graphicData uri="http://schemas.openxmlformats.org/presentationml/2006/ole">
            <mc:AlternateContent xmlns:mc="http://schemas.openxmlformats.org/markup-compatibility/2006">
              <mc:Choice xmlns:v="urn:schemas-microsoft-com:vml" Requires="v">
                <p:oleObj spid="_x0000_s21705" name="Worksheet" r:id="rId5" imgW="6772446" imgH="1790541" progId="Excel.Sheet.8">
                  <p:embed/>
                </p:oleObj>
              </mc:Choice>
              <mc:Fallback>
                <p:oleObj name="Worksheet" r:id="rId5" imgW="6772446" imgH="1790541" progId="Excel.Sheet.8">
                  <p:embed/>
                  <p:pic>
                    <p:nvPicPr>
                      <p:cNvPr id="0" name=""/>
                      <p:cNvPicPr/>
                      <p:nvPr/>
                    </p:nvPicPr>
                    <p:blipFill>
                      <a:blip r:embed="rId6"/>
                      <a:stretch>
                        <a:fillRect/>
                      </a:stretch>
                    </p:blipFill>
                    <p:spPr>
                      <a:xfrm>
                        <a:off x="160338" y="1930400"/>
                        <a:ext cx="11715750" cy="3098800"/>
                      </a:xfrm>
                      <a:prstGeom prst="rect">
                        <a:avLst/>
                      </a:prstGeom>
                    </p:spPr>
                  </p:pic>
                </p:oleObj>
              </mc:Fallback>
            </mc:AlternateContent>
          </a:graphicData>
        </a:graphic>
      </p:graphicFrame>
      <p:sp>
        <p:nvSpPr>
          <p:cNvPr id="2" name="TextBox 1"/>
          <p:cNvSpPr txBox="1"/>
          <p:nvPr/>
        </p:nvSpPr>
        <p:spPr>
          <a:xfrm>
            <a:off x="2133600" y="304800"/>
            <a:ext cx="8115300" cy="1015663"/>
          </a:xfrm>
          <a:prstGeom prst="rect">
            <a:avLst/>
          </a:prstGeom>
          <a:noFill/>
        </p:spPr>
        <p:txBody>
          <a:bodyPr wrap="square" rtlCol="0">
            <a:spAutoFit/>
          </a:bodyPr>
          <a:lstStyle/>
          <a:p>
            <a:r>
              <a:rPr lang="en-US" altLang="zh-CN" sz="6000" dirty="0" smtClean="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rPr>
              <a:t>	Mag</a:t>
            </a:r>
            <a:r>
              <a:rPr lang="zh-CN" altLang="en-US" sz="6000" dirty="0" smtClean="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rPr>
              <a:t>测试结果跟踪</a:t>
            </a:r>
            <a:endParaRPr lang="en-US" sz="6000" dirty="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p:txBody>
      </p:sp>
    </p:spTree>
    <p:extLst>
      <p:ext uri="{BB962C8B-B14F-4D97-AF65-F5344CB8AC3E}">
        <p14:creationId xmlns:p14="http://schemas.microsoft.com/office/powerpoint/2010/main" val="42218437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以后还可以做的工作</a:t>
            </a:r>
            <a:endParaRPr lang="en-US" dirty="0"/>
          </a:p>
        </p:txBody>
      </p:sp>
      <p:sp>
        <p:nvSpPr>
          <p:cNvPr id="3" name="Content Placeholder 2"/>
          <p:cNvSpPr>
            <a:spLocks noGrp="1"/>
          </p:cNvSpPr>
          <p:nvPr>
            <p:ph idx="1"/>
          </p:nvPr>
        </p:nvSpPr>
        <p:spPr>
          <a:xfrm>
            <a:off x="4152900" y="1785893"/>
            <a:ext cx="3606800" cy="4351338"/>
          </a:xfrm>
        </p:spPr>
        <p:txBody>
          <a:bodyPr/>
          <a:lstStyle/>
          <a:p>
            <a:pPr marL="0" indent="0">
              <a:buNone/>
            </a:pPr>
            <a:r>
              <a:rPr lang="zh-CN" altLang="en-US" dirty="0" smtClean="0">
                <a:latin typeface="新宋体" panose="02010609030101010101" pitchFamily="49" charset="-122"/>
                <a:ea typeface="新宋体" panose="02010609030101010101" pitchFamily="49" charset="-122"/>
              </a:rPr>
              <a:t>测试</a:t>
            </a:r>
            <a:r>
              <a:rPr lang="en-US" altLang="zh-CN" dirty="0" smtClean="0">
                <a:latin typeface="新宋体" panose="02010609030101010101" pitchFamily="49" charset="-122"/>
                <a:ea typeface="新宋体" panose="02010609030101010101" pitchFamily="49" charset="-122"/>
              </a:rPr>
              <a:t>Rule</a:t>
            </a:r>
            <a:r>
              <a:rPr lang="zh-CN" altLang="en-US" dirty="0" smtClean="0">
                <a:latin typeface="新宋体" panose="02010609030101010101" pitchFamily="49" charset="-122"/>
                <a:ea typeface="新宋体" panose="02010609030101010101" pitchFamily="49" charset="-122"/>
              </a:rPr>
              <a:t>的验证</a:t>
            </a:r>
            <a:endParaRPr lang="en-US" altLang="zh-CN" dirty="0" smtClean="0">
              <a:latin typeface="新宋体" panose="02010609030101010101" pitchFamily="49" charset="-122"/>
              <a:ea typeface="新宋体" panose="02010609030101010101" pitchFamily="49" charset="-122"/>
            </a:endParaRPr>
          </a:p>
          <a:p>
            <a:pPr marL="0" indent="0">
              <a:buNone/>
            </a:pPr>
            <a:r>
              <a:rPr lang="zh-CN" altLang="en-US" dirty="0" smtClean="0">
                <a:latin typeface="新宋体" panose="02010609030101010101" pitchFamily="49" charset="-122"/>
                <a:ea typeface="新宋体" panose="02010609030101010101" pitchFamily="49" charset="-122"/>
              </a:rPr>
              <a:t>辅料计划</a:t>
            </a:r>
            <a:endParaRPr lang="en-US" altLang="zh-CN" dirty="0" smtClean="0">
              <a:latin typeface="新宋体" panose="02010609030101010101" pitchFamily="49" charset="-122"/>
              <a:ea typeface="新宋体" panose="02010609030101010101" pitchFamily="49" charset="-122"/>
            </a:endParaRPr>
          </a:p>
          <a:p>
            <a:pPr marL="0" indent="0">
              <a:buNone/>
            </a:pPr>
            <a:r>
              <a:rPr lang="zh-CN" altLang="en-US" dirty="0" smtClean="0">
                <a:latin typeface="新宋体" panose="02010609030101010101" pitchFamily="49" charset="-122"/>
                <a:ea typeface="新宋体" panose="02010609030101010101" pitchFamily="49" charset="-122"/>
              </a:rPr>
              <a:t>取代手工报表</a:t>
            </a:r>
            <a:endParaRPr lang="en-US" altLang="zh-CN" dirty="0" smtClean="0">
              <a:latin typeface="新宋体" panose="02010609030101010101" pitchFamily="49" charset="-122"/>
              <a:ea typeface="新宋体" panose="02010609030101010101" pitchFamily="49" charset="-122"/>
            </a:endParaRPr>
          </a:p>
          <a:p>
            <a:pPr marL="0" indent="0">
              <a:buNone/>
            </a:pPr>
            <a:r>
              <a:rPr lang="en-US" dirty="0">
                <a:latin typeface="新宋体" panose="02010609030101010101" pitchFamily="49" charset="-122"/>
                <a:ea typeface="新宋体" panose="02010609030101010101" pitchFamily="49" charset="-122"/>
              </a:rPr>
              <a:t>A</a:t>
            </a:r>
            <a:r>
              <a:rPr lang="en-US" altLang="zh-CN" dirty="0">
                <a:latin typeface="新宋体" panose="02010609030101010101" pitchFamily="49" charset="-122"/>
                <a:ea typeface="新宋体" panose="02010609030101010101" pitchFamily="49" charset="-122"/>
              </a:rPr>
              <a:t>ged </a:t>
            </a:r>
            <a:r>
              <a:rPr lang="en-US" altLang="zh-CN" dirty="0" smtClean="0">
                <a:latin typeface="新宋体" panose="02010609030101010101" pitchFamily="49" charset="-122"/>
                <a:ea typeface="新宋体" panose="02010609030101010101" pitchFamily="49" charset="-122"/>
              </a:rPr>
              <a:t>WIP</a:t>
            </a:r>
            <a:r>
              <a:rPr lang="zh-CN" altLang="en-US" dirty="0" smtClean="0">
                <a:latin typeface="新宋体" panose="02010609030101010101" pitchFamily="49" charset="-122"/>
                <a:ea typeface="新宋体" panose="02010609030101010101" pitchFamily="49" charset="-122"/>
              </a:rPr>
              <a:t>的监控</a:t>
            </a:r>
            <a:endParaRPr lang="en-US" altLang="zh-CN" dirty="0">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13639888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意义</a:t>
            </a:r>
            <a:endParaRPr lang="en-US" dirty="0"/>
          </a:p>
        </p:txBody>
      </p:sp>
      <p:sp>
        <p:nvSpPr>
          <p:cNvPr id="3" name="Content Placeholder 2"/>
          <p:cNvSpPr>
            <a:spLocks noGrp="1"/>
          </p:cNvSpPr>
          <p:nvPr>
            <p:ph idx="1"/>
          </p:nvPr>
        </p:nvSpPr>
        <p:spPr>
          <a:xfrm>
            <a:off x="4343400" y="1889125"/>
            <a:ext cx="3225800" cy="2212975"/>
          </a:xfrm>
        </p:spPr>
        <p:txBody>
          <a:bodyPr/>
          <a:lstStyle/>
          <a:p>
            <a:pPr marL="0" indent="0">
              <a:buNone/>
            </a:pPr>
            <a:r>
              <a:rPr lang="zh-CN" altLang="en-US" dirty="0" smtClean="0"/>
              <a:t>利用现有的数据</a:t>
            </a:r>
            <a:endParaRPr lang="en-US" altLang="zh-CN" dirty="0" smtClean="0"/>
          </a:p>
          <a:p>
            <a:pPr marL="0" indent="0">
              <a:buNone/>
            </a:pPr>
            <a:r>
              <a:rPr lang="zh-CN" altLang="en-US" dirty="0" smtClean="0"/>
              <a:t>利用数据监控流程</a:t>
            </a:r>
            <a:endParaRPr lang="en-US" altLang="zh-CN" dirty="0" smtClean="0"/>
          </a:p>
          <a:p>
            <a:pPr marL="0" indent="0">
              <a:buNone/>
            </a:pPr>
            <a:r>
              <a:rPr lang="zh-CN" altLang="en-US" dirty="0"/>
              <a:t>取</a:t>
            </a:r>
            <a:r>
              <a:rPr lang="zh-CN" altLang="en-US" dirty="0" smtClean="0"/>
              <a:t>代</a:t>
            </a:r>
            <a:r>
              <a:rPr lang="zh-CN" altLang="en-US" dirty="0"/>
              <a:t>手动的过</a:t>
            </a:r>
            <a:r>
              <a:rPr lang="zh-CN" altLang="en-US" dirty="0" smtClean="0"/>
              <a:t>程</a:t>
            </a:r>
            <a:endParaRPr lang="en-US" dirty="0">
              <a:solidFill>
                <a:prstClr val="black"/>
              </a:solidFill>
            </a:endParaRPr>
          </a:p>
        </p:txBody>
      </p:sp>
    </p:spTree>
    <p:extLst>
      <p:ext uri="{BB962C8B-B14F-4D97-AF65-F5344CB8AC3E}">
        <p14:creationId xmlns:p14="http://schemas.microsoft.com/office/powerpoint/2010/main" val="25650929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KSO_Shape"/>
          <p:cNvSpPr>
            <a:spLocks/>
          </p:cNvSpPr>
          <p:nvPr/>
        </p:nvSpPr>
        <p:spPr bwMode="auto">
          <a:xfrm>
            <a:off x="4924628" y="2022886"/>
            <a:ext cx="2706054" cy="2826926"/>
          </a:xfrm>
          <a:custGeom>
            <a:avLst/>
            <a:gdLst>
              <a:gd name="T0" fmla="*/ 863428 w 1966913"/>
              <a:gd name="T1" fmla="*/ 1097231 h 2327275"/>
              <a:gd name="T2" fmla="*/ 770330 w 1966913"/>
              <a:gd name="T3" fmla="*/ 995043 h 2327275"/>
              <a:gd name="T4" fmla="*/ 745648 w 1966913"/>
              <a:gd name="T5" fmla="*/ 1036395 h 2327275"/>
              <a:gd name="T6" fmla="*/ 941803 w 1966913"/>
              <a:gd name="T7" fmla="*/ 1041158 h 2327275"/>
              <a:gd name="T8" fmla="*/ 925565 w 1966913"/>
              <a:gd name="T9" fmla="*/ 995692 h 2327275"/>
              <a:gd name="T10" fmla="*/ 742401 w 1966913"/>
              <a:gd name="T11" fmla="*/ 955423 h 2327275"/>
              <a:gd name="T12" fmla="*/ 933359 w 1966913"/>
              <a:gd name="T13" fmla="*/ 977073 h 2327275"/>
              <a:gd name="T14" fmla="*/ 935741 w 1966913"/>
              <a:gd name="T15" fmla="*/ 929226 h 2327275"/>
              <a:gd name="T16" fmla="*/ 1130380 w 1966913"/>
              <a:gd name="T17" fmla="*/ 825521 h 2327275"/>
              <a:gd name="T18" fmla="*/ 1164155 w 1966913"/>
              <a:gd name="T19" fmla="*/ 788284 h 2327275"/>
              <a:gd name="T20" fmla="*/ 528276 w 1966913"/>
              <a:gd name="T21" fmla="*/ 810367 h 2327275"/>
              <a:gd name="T22" fmla="*/ 619858 w 1966913"/>
              <a:gd name="T23" fmla="*/ 753210 h 2327275"/>
              <a:gd name="T24" fmla="*/ 1277172 w 1966913"/>
              <a:gd name="T25" fmla="*/ 526532 h 2327275"/>
              <a:gd name="T26" fmla="*/ 1265264 w 1966913"/>
              <a:gd name="T27" fmla="*/ 477819 h 2327275"/>
              <a:gd name="T28" fmla="*/ 404434 w 1966913"/>
              <a:gd name="T29" fmla="*/ 505748 h 2327275"/>
              <a:gd name="T30" fmla="*/ 536286 w 1966913"/>
              <a:gd name="T31" fmla="*/ 497088 h 2327275"/>
              <a:gd name="T32" fmla="*/ 858564 w 1966913"/>
              <a:gd name="T33" fmla="*/ 336617 h 2327275"/>
              <a:gd name="T34" fmla="*/ 795736 w 1966913"/>
              <a:gd name="T35" fmla="*/ 369597 h 2327275"/>
              <a:gd name="T36" fmla="*/ 713261 w 1966913"/>
              <a:gd name="T37" fmla="*/ 442280 h 2327275"/>
              <a:gd name="T38" fmla="*/ 683897 w 1966913"/>
              <a:gd name="T39" fmla="*/ 539265 h 2327275"/>
              <a:gd name="T40" fmla="*/ 636830 w 1966913"/>
              <a:gd name="T41" fmla="*/ 517134 h 2327275"/>
              <a:gd name="T42" fmla="*/ 684113 w 1966913"/>
              <a:gd name="T43" fmla="*/ 373285 h 2327275"/>
              <a:gd name="T44" fmla="*/ 827258 w 1966913"/>
              <a:gd name="T45" fmla="*/ 304072 h 2327275"/>
              <a:gd name="T46" fmla="*/ 691089 w 1966913"/>
              <a:gd name="T47" fmla="*/ 297690 h 2327275"/>
              <a:gd name="T48" fmla="*/ 580021 w 1966913"/>
              <a:gd name="T49" fmla="*/ 473490 h 2327275"/>
              <a:gd name="T50" fmla="*/ 598856 w 1966913"/>
              <a:gd name="T51" fmla="*/ 635866 h 2327275"/>
              <a:gd name="T52" fmla="*/ 697151 w 1966913"/>
              <a:gd name="T53" fmla="*/ 768365 h 2327275"/>
              <a:gd name="T54" fmla="*/ 708409 w 1966913"/>
              <a:gd name="T55" fmla="*/ 863626 h 2327275"/>
              <a:gd name="T56" fmla="*/ 756473 w 1966913"/>
              <a:gd name="T57" fmla="*/ 905195 h 2327275"/>
              <a:gd name="T58" fmla="*/ 966701 w 1966913"/>
              <a:gd name="T59" fmla="*/ 887225 h 2327275"/>
              <a:gd name="T60" fmla="*/ 985970 w 1966913"/>
              <a:gd name="T61" fmla="*/ 829202 h 2327275"/>
              <a:gd name="T62" fmla="*/ 1060665 w 1966913"/>
              <a:gd name="T63" fmla="*/ 688043 h 2327275"/>
              <a:gd name="T64" fmla="*/ 1113926 w 1966913"/>
              <a:gd name="T65" fmla="*/ 528914 h 2327275"/>
              <a:gd name="T66" fmla="*/ 1035334 w 1966913"/>
              <a:gd name="T67" fmla="*/ 327784 h 2327275"/>
              <a:gd name="T68" fmla="*/ 879666 w 1966913"/>
              <a:gd name="T69" fmla="*/ 250926 h 2327275"/>
              <a:gd name="T70" fmla="*/ 1047675 w 1966913"/>
              <a:gd name="T71" fmla="*/ 272143 h 2327275"/>
              <a:gd name="T72" fmla="*/ 1162207 w 1966913"/>
              <a:gd name="T73" fmla="*/ 201347 h 2327275"/>
              <a:gd name="T74" fmla="*/ 531523 w 1966913"/>
              <a:gd name="T75" fmla="*/ 196584 h 2327275"/>
              <a:gd name="T76" fmla="*/ 632199 w 1966913"/>
              <a:gd name="T77" fmla="*/ 282318 h 2327275"/>
              <a:gd name="T78" fmla="*/ 824240 w 1966913"/>
              <a:gd name="T79" fmla="*/ 73827 h 2327275"/>
              <a:gd name="T80" fmla="*/ 874470 w 1966913"/>
              <a:gd name="T81" fmla="*/ 91581 h 2327275"/>
              <a:gd name="T82" fmla="*/ 916689 w 1966913"/>
              <a:gd name="T83" fmla="*/ 5412 h 2327275"/>
              <a:gd name="T84" fmla="*/ 1319823 w 1966913"/>
              <a:gd name="T85" fmla="*/ 138129 h 2327275"/>
              <a:gd name="T86" fmla="*/ 1480255 w 1966913"/>
              <a:gd name="T87" fmla="*/ 287732 h 2327275"/>
              <a:gd name="T88" fmla="*/ 1575085 w 1966913"/>
              <a:gd name="T89" fmla="*/ 471758 h 2327275"/>
              <a:gd name="T90" fmla="*/ 1609725 w 1966913"/>
              <a:gd name="T91" fmla="*/ 701466 h 2327275"/>
              <a:gd name="T92" fmla="*/ 1577249 w 1966913"/>
              <a:gd name="T93" fmla="*/ 943082 h 2327275"/>
              <a:gd name="T94" fmla="*/ 1389538 w 1966913"/>
              <a:gd name="T95" fmla="*/ 1273897 h 2327275"/>
              <a:gd name="T96" fmla="*/ 574392 w 1966913"/>
              <a:gd name="T97" fmla="*/ 1716860 h 2327275"/>
              <a:gd name="T98" fmla="*/ 319997 w 1966913"/>
              <a:gd name="T99" fmla="*/ 1770336 h 2327275"/>
              <a:gd name="T100" fmla="*/ 227115 w 1966913"/>
              <a:gd name="T101" fmla="*/ 1688498 h 2327275"/>
              <a:gd name="T102" fmla="*/ 235343 w 1966913"/>
              <a:gd name="T103" fmla="*/ 1565308 h 2327275"/>
              <a:gd name="T104" fmla="*/ 148956 w 1966913"/>
              <a:gd name="T105" fmla="*/ 1440603 h 2327275"/>
              <a:gd name="T106" fmla="*/ 177535 w 1966913"/>
              <a:gd name="T107" fmla="*/ 1387994 h 2327275"/>
              <a:gd name="T108" fmla="*/ 89417 w 1966913"/>
              <a:gd name="T109" fmla="*/ 1305723 h 2327275"/>
              <a:gd name="T110" fmla="*/ 115398 w 1966913"/>
              <a:gd name="T111" fmla="*/ 1257876 h 2327275"/>
              <a:gd name="T112" fmla="*/ 45033 w 1966913"/>
              <a:gd name="T113" fmla="*/ 1226483 h 2327275"/>
              <a:gd name="T114" fmla="*/ 0 w 1966913"/>
              <a:gd name="T115" fmla="*/ 1162615 h 2327275"/>
              <a:gd name="T116" fmla="*/ 121460 w 1966913"/>
              <a:gd name="T117" fmla="*/ 855183 h 2327275"/>
              <a:gd name="T118" fmla="*/ 120811 w 1966913"/>
              <a:gd name="T119" fmla="*/ 727879 h 2327275"/>
              <a:gd name="T120" fmla="*/ 196371 w 1966913"/>
              <a:gd name="T121" fmla="*/ 372816 h 2327275"/>
              <a:gd name="T122" fmla="*/ 421754 w 1966913"/>
              <a:gd name="T123" fmla="*/ 110849 h 2327275"/>
              <a:gd name="T124" fmla="*/ 768598 w 1966913"/>
              <a:gd name="T125" fmla="*/ 866 h 232727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966913" h="2327275">
                <a:moveTo>
                  <a:pt x="954753" y="1302893"/>
                </a:moveTo>
                <a:lnTo>
                  <a:pt x="954489" y="1306067"/>
                </a:lnTo>
                <a:lnTo>
                  <a:pt x="954753" y="1309506"/>
                </a:lnTo>
                <a:lnTo>
                  <a:pt x="955547" y="1313209"/>
                </a:lnTo>
                <a:lnTo>
                  <a:pt x="957134" y="1316118"/>
                </a:lnTo>
                <a:lnTo>
                  <a:pt x="959251" y="1319292"/>
                </a:lnTo>
                <a:lnTo>
                  <a:pt x="961896" y="1322466"/>
                </a:lnTo>
                <a:lnTo>
                  <a:pt x="965071" y="1325111"/>
                </a:lnTo>
                <a:lnTo>
                  <a:pt x="968510" y="1328020"/>
                </a:lnTo>
                <a:lnTo>
                  <a:pt x="972478" y="1330136"/>
                </a:lnTo>
                <a:lnTo>
                  <a:pt x="976182" y="1332517"/>
                </a:lnTo>
                <a:lnTo>
                  <a:pt x="980679" y="1334368"/>
                </a:lnTo>
                <a:lnTo>
                  <a:pt x="985176" y="1336219"/>
                </a:lnTo>
                <a:lnTo>
                  <a:pt x="990467" y="1337542"/>
                </a:lnTo>
                <a:lnTo>
                  <a:pt x="995229" y="1338864"/>
                </a:lnTo>
                <a:lnTo>
                  <a:pt x="1000255" y="1339658"/>
                </a:lnTo>
                <a:lnTo>
                  <a:pt x="1005282" y="1339922"/>
                </a:lnTo>
                <a:lnTo>
                  <a:pt x="1010308" y="1340451"/>
                </a:lnTo>
                <a:lnTo>
                  <a:pt x="1015335" y="1340451"/>
                </a:lnTo>
                <a:lnTo>
                  <a:pt x="1050255" y="1340451"/>
                </a:lnTo>
                <a:lnTo>
                  <a:pt x="1055017" y="1340451"/>
                </a:lnTo>
                <a:lnTo>
                  <a:pt x="1060043" y="1339922"/>
                </a:lnTo>
                <a:lnTo>
                  <a:pt x="1065070" y="1339658"/>
                </a:lnTo>
                <a:lnTo>
                  <a:pt x="1070096" y="1338864"/>
                </a:lnTo>
                <a:lnTo>
                  <a:pt x="1075123" y="1337542"/>
                </a:lnTo>
                <a:lnTo>
                  <a:pt x="1079884" y="1336219"/>
                </a:lnTo>
                <a:lnTo>
                  <a:pt x="1084646" y="1334368"/>
                </a:lnTo>
                <a:lnTo>
                  <a:pt x="1088879" y="1332517"/>
                </a:lnTo>
                <a:lnTo>
                  <a:pt x="1093112" y="1330136"/>
                </a:lnTo>
                <a:lnTo>
                  <a:pt x="1097080" y="1328020"/>
                </a:lnTo>
                <a:lnTo>
                  <a:pt x="1100519" y="1325111"/>
                </a:lnTo>
                <a:lnTo>
                  <a:pt x="1103429" y="1322466"/>
                </a:lnTo>
                <a:lnTo>
                  <a:pt x="1106075" y="1319292"/>
                </a:lnTo>
                <a:lnTo>
                  <a:pt x="1108191" y="1316118"/>
                </a:lnTo>
                <a:lnTo>
                  <a:pt x="1109778" y="1313209"/>
                </a:lnTo>
                <a:lnTo>
                  <a:pt x="1110836" y="1309506"/>
                </a:lnTo>
                <a:lnTo>
                  <a:pt x="1111101" y="1306067"/>
                </a:lnTo>
                <a:lnTo>
                  <a:pt x="1110836" y="1302893"/>
                </a:lnTo>
                <a:lnTo>
                  <a:pt x="1048668" y="1302893"/>
                </a:lnTo>
                <a:lnTo>
                  <a:pt x="1016657" y="1302893"/>
                </a:lnTo>
                <a:lnTo>
                  <a:pt x="954753" y="1302893"/>
                </a:lnTo>
                <a:close/>
                <a:moveTo>
                  <a:pt x="941261" y="1215611"/>
                </a:moveTo>
                <a:lnTo>
                  <a:pt x="937822" y="1215875"/>
                </a:lnTo>
                <a:lnTo>
                  <a:pt x="934383" y="1216404"/>
                </a:lnTo>
                <a:lnTo>
                  <a:pt x="931208" y="1217462"/>
                </a:lnTo>
                <a:lnTo>
                  <a:pt x="928034" y="1218520"/>
                </a:lnTo>
                <a:lnTo>
                  <a:pt x="924859" y="1219842"/>
                </a:lnTo>
                <a:lnTo>
                  <a:pt x="922214" y="1221694"/>
                </a:lnTo>
                <a:lnTo>
                  <a:pt x="919568" y="1223545"/>
                </a:lnTo>
                <a:lnTo>
                  <a:pt x="916923" y="1225661"/>
                </a:lnTo>
                <a:lnTo>
                  <a:pt x="914806" y="1228306"/>
                </a:lnTo>
                <a:lnTo>
                  <a:pt x="912955" y="1230951"/>
                </a:lnTo>
                <a:lnTo>
                  <a:pt x="911103" y="1233596"/>
                </a:lnTo>
                <a:lnTo>
                  <a:pt x="909780" y="1236770"/>
                </a:lnTo>
                <a:lnTo>
                  <a:pt x="908722" y="1239944"/>
                </a:lnTo>
                <a:lnTo>
                  <a:pt x="907664" y="1243118"/>
                </a:lnTo>
                <a:lnTo>
                  <a:pt x="907135" y="1246556"/>
                </a:lnTo>
                <a:lnTo>
                  <a:pt x="906870" y="1249995"/>
                </a:lnTo>
                <a:lnTo>
                  <a:pt x="907135" y="1253698"/>
                </a:lnTo>
                <a:lnTo>
                  <a:pt x="907664" y="1256872"/>
                </a:lnTo>
                <a:lnTo>
                  <a:pt x="908722" y="1260310"/>
                </a:lnTo>
                <a:lnTo>
                  <a:pt x="909780" y="1263484"/>
                </a:lnTo>
                <a:lnTo>
                  <a:pt x="911103" y="1266129"/>
                </a:lnTo>
                <a:lnTo>
                  <a:pt x="912955" y="1269303"/>
                </a:lnTo>
                <a:lnTo>
                  <a:pt x="914806" y="1271948"/>
                </a:lnTo>
                <a:lnTo>
                  <a:pt x="916923" y="1274328"/>
                </a:lnTo>
                <a:lnTo>
                  <a:pt x="919568" y="1276444"/>
                </a:lnTo>
                <a:lnTo>
                  <a:pt x="922214" y="1278560"/>
                </a:lnTo>
                <a:lnTo>
                  <a:pt x="924859" y="1280147"/>
                </a:lnTo>
                <a:lnTo>
                  <a:pt x="928034" y="1281734"/>
                </a:lnTo>
                <a:lnTo>
                  <a:pt x="931208" y="1282792"/>
                </a:lnTo>
                <a:lnTo>
                  <a:pt x="934383" y="1283585"/>
                </a:lnTo>
                <a:lnTo>
                  <a:pt x="937822" y="1284114"/>
                </a:lnTo>
                <a:lnTo>
                  <a:pt x="941261" y="1284114"/>
                </a:lnTo>
                <a:lnTo>
                  <a:pt x="1124064" y="1284114"/>
                </a:lnTo>
                <a:lnTo>
                  <a:pt x="1127768" y="1284114"/>
                </a:lnTo>
                <a:lnTo>
                  <a:pt x="1130942" y="1283585"/>
                </a:lnTo>
                <a:lnTo>
                  <a:pt x="1134381" y="1282792"/>
                </a:lnTo>
                <a:lnTo>
                  <a:pt x="1137556" y="1281734"/>
                </a:lnTo>
                <a:lnTo>
                  <a:pt x="1140466" y="1280147"/>
                </a:lnTo>
                <a:lnTo>
                  <a:pt x="1143376" y="1278560"/>
                </a:lnTo>
                <a:lnTo>
                  <a:pt x="1146021" y="1276444"/>
                </a:lnTo>
                <a:lnTo>
                  <a:pt x="1148402" y="1274328"/>
                </a:lnTo>
                <a:lnTo>
                  <a:pt x="1150783" y="1271948"/>
                </a:lnTo>
                <a:lnTo>
                  <a:pt x="1152635" y="1269303"/>
                </a:lnTo>
                <a:lnTo>
                  <a:pt x="1154222" y="1266129"/>
                </a:lnTo>
                <a:lnTo>
                  <a:pt x="1155810" y="1263484"/>
                </a:lnTo>
                <a:lnTo>
                  <a:pt x="1156868" y="1260310"/>
                </a:lnTo>
                <a:lnTo>
                  <a:pt x="1157661" y="1256872"/>
                </a:lnTo>
                <a:lnTo>
                  <a:pt x="1158191" y="1253698"/>
                </a:lnTo>
                <a:lnTo>
                  <a:pt x="1158191" y="1249995"/>
                </a:lnTo>
                <a:lnTo>
                  <a:pt x="1158191" y="1246556"/>
                </a:lnTo>
                <a:lnTo>
                  <a:pt x="1157661" y="1243118"/>
                </a:lnTo>
                <a:lnTo>
                  <a:pt x="1156868" y="1239944"/>
                </a:lnTo>
                <a:lnTo>
                  <a:pt x="1155810" y="1236770"/>
                </a:lnTo>
                <a:lnTo>
                  <a:pt x="1154222" y="1233596"/>
                </a:lnTo>
                <a:lnTo>
                  <a:pt x="1152635" y="1230951"/>
                </a:lnTo>
                <a:lnTo>
                  <a:pt x="1150783" y="1228306"/>
                </a:lnTo>
                <a:lnTo>
                  <a:pt x="1148402" y="1225661"/>
                </a:lnTo>
                <a:lnTo>
                  <a:pt x="1146021" y="1223545"/>
                </a:lnTo>
                <a:lnTo>
                  <a:pt x="1143376" y="1221694"/>
                </a:lnTo>
                <a:lnTo>
                  <a:pt x="1140466" y="1219842"/>
                </a:lnTo>
                <a:lnTo>
                  <a:pt x="1137556" y="1218520"/>
                </a:lnTo>
                <a:lnTo>
                  <a:pt x="1134381" y="1217462"/>
                </a:lnTo>
                <a:lnTo>
                  <a:pt x="1130942" y="1216404"/>
                </a:lnTo>
                <a:lnTo>
                  <a:pt x="1127768" y="1215875"/>
                </a:lnTo>
                <a:lnTo>
                  <a:pt x="1124064" y="1215611"/>
                </a:lnTo>
                <a:lnTo>
                  <a:pt x="941261" y="1215611"/>
                </a:lnTo>
                <a:close/>
                <a:moveTo>
                  <a:pt x="941261" y="1129121"/>
                </a:moveTo>
                <a:lnTo>
                  <a:pt x="937822" y="1129386"/>
                </a:lnTo>
                <a:lnTo>
                  <a:pt x="934383" y="1130179"/>
                </a:lnTo>
                <a:lnTo>
                  <a:pt x="931208" y="1130973"/>
                </a:lnTo>
                <a:lnTo>
                  <a:pt x="928034" y="1132031"/>
                </a:lnTo>
                <a:lnTo>
                  <a:pt x="924859" y="1133353"/>
                </a:lnTo>
                <a:lnTo>
                  <a:pt x="922214" y="1135205"/>
                </a:lnTo>
                <a:lnTo>
                  <a:pt x="919568" y="1137056"/>
                </a:lnTo>
                <a:lnTo>
                  <a:pt x="916923" y="1139437"/>
                </a:lnTo>
                <a:lnTo>
                  <a:pt x="914806" y="1141817"/>
                </a:lnTo>
                <a:lnTo>
                  <a:pt x="912955" y="1144462"/>
                </a:lnTo>
                <a:lnTo>
                  <a:pt x="911103" y="1147107"/>
                </a:lnTo>
                <a:lnTo>
                  <a:pt x="909780" y="1150281"/>
                </a:lnTo>
                <a:lnTo>
                  <a:pt x="908722" y="1153455"/>
                </a:lnTo>
                <a:lnTo>
                  <a:pt x="907664" y="1156629"/>
                </a:lnTo>
                <a:lnTo>
                  <a:pt x="907135" y="1160067"/>
                </a:lnTo>
                <a:lnTo>
                  <a:pt x="906870" y="1163505"/>
                </a:lnTo>
                <a:lnTo>
                  <a:pt x="907135" y="1167208"/>
                </a:lnTo>
                <a:lnTo>
                  <a:pt x="907664" y="1170382"/>
                </a:lnTo>
                <a:lnTo>
                  <a:pt x="908722" y="1173821"/>
                </a:lnTo>
                <a:lnTo>
                  <a:pt x="909780" y="1176995"/>
                </a:lnTo>
                <a:lnTo>
                  <a:pt x="911103" y="1179640"/>
                </a:lnTo>
                <a:lnTo>
                  <a:pt x="912955" y="1182813"/>
                </a:lnTo>
                <a:lnTo>
                  <a:pt x="914806" y="1185458"/>
                </a:lnTo>
                <a:lnTo>
                  <a:pt x="916923" y="1187839"/>
                </a:lnTo>
                <a:lnTo>
                  <a:pt x="919568" y="1189955"/>
                </a:lnTo>
                <a:lnTo>
                  <a:pt x="922214" y="1191806"/>
                </a:lnTo>
                <a:lnTo>
                  <a:pt x="924859" y="1193658"/>
                </a:lnTo>
                <a:lnTo>
                  <a:pt x="928034" y="1195245"/>
                </a:lnTo>
                <a:lnTo>
                  <a:pt x="931208" y="1196303"/>
                </a:lnTo>
                <a:lnTo>
                  <a:pt x="934383" y="1197096"/>
                </a:lnTo>
                <a:lnTo>
                  <a:pt x="937822" y="1197625"/>
                </a:lnTo>
                <a:lnTo>
                  <a:pt x="941261" y="1197625"/>
                </a:lnTo>
                <a:lnTo>
                  <a:pt x="1124064" y="1197625"/>
                </a:lnTo>
                <a:lnTo>
                  <a:pt x="1127768" y="1197625"/>
                </a:lnTo>
                <a:lnTo>
                  <a:pt x="1130942" y="1197096"/>
                </a:lnTo>
                <a:lnTo>
                  <a:pt x="1134381" y="1196303"/>
                </a:lnTo>
                <a:lnTo>
                  <a:pt x="1137556" y="1195245"/>
                </a:lnTo>
                <a:lnTo>
                  <a:pt x="1140466" y="1193658"/>
                </a:lnTo>
                <a:lnTo>
                  <a:pt x="1143376" y="1191806"/>
                </a:lnTo>
                <a:lnTo>
                  <a:pt x="1146021" y="1189955"/>
                </a:lnTo>
                <a:lnTo>
                  <a:pt x="1148402" y="1187839"/>
                </a:lnTo>
                <a:lnTo>
                  <a:pt x="1150783" y="1185458"/>
                </a:lnTo>
                <a:lnTo>
                  <a:pt x="1152635" y="1182813"/>
                </a:lnTo>
                <a:lnTo>
                  <a:pt x="1154222" y="1179640"/>
                </a:lnTo>
                <a:lnTo>
                  <a:pt x="1155810" y="1176995"/>
                </a:lnTo>
                <a:lnTo>
                  <a:pt x="1156868" y="1173821"/>
                </a:lnTo>
                <a:lnTo>
                  <a:pt x="1157661" y="1170382"/>
                </a:lnTo>
                <a:lnTo>
                  <a:pt x="1158191" y="1167208"/>
                </a:lnTo>
                <a:lnTo>
                  <a:pt x="1158191" y="1163505"/>
                </a:lnTo>
                <a:lnTo>
                  <a:pt x="1158191" y="1160067"/>
                </a:lnTo>
                <a:lnTo>
                  <a:pt x="1157661" y="1156629"/>
                </a:lnTo>
                <a:lnTo>
                  <a:pt x="1156868" y="1153455"/>
                </a:lnTo>
                <a:lnTo>
                  <a:pt x="1155810" y="1150281"/>
                </a:lnTo>
                <a:lnTo>
                  <a:pt x="1154222" y="1147107"/>
                </a:lnTo>
                <a:lnTo>
                  <a:pt x="1152635" y="1144462"/>
                </a:lnTo>
                <a:lnTo>
                  <a:pt x="1150783" y="1141817"/>
                </a:lnTo>
                <a:lnTo>
                  <a:pt x="1148402" y="1139437"/>
                </a:lnTo>
                <a:lnTo>
                  <a:pt x="1146021" y="1137056"/>
                </a:lnTo>
                <a:lnTo>
                  <a:pt x="1143376" y="1135205"/>
                </a:lnTo>
                <a:lnTo>
                  <a:pt x="1140466" y="1133353"/>
                </a:lnTo>
                <a:lnTo>
                  <a:pt x="1137556" y="1132031"/>
                </a:lnTo>
                <a:lnTo>
                  <a:pt x="1134381" y="1130973"/>
                </a:lnTo>
                <a:lnTo>
                  <a:pt x="1130942" y="1130179"/>
                </a:lnTo>
                <a:lnTo>
                  <a:pt x="1127768" y="1129386"/>
                </a:lnTo>
                <a:lnTo>
                  <a:pt x="1124064" y="1129121"/>
                </a:lnTo>
                <a:lnTo>
                  <a:pt x="941261" y="1129121"/>
                </a:lnTo>
                <a:close/>
                <a:moveTo>
                  <a:pt x="1341787" y="876266"/>
                </a:moveTo>
                <a:lnTo>
                  <a:pt x="1336231" y="884201"/>
                </a:lnTo>
                <a:lnTo>
                  <a:pt x="1330676" y="891871"/>
                </a:lnTo>
                <a:lnTo>
                  <a:pt x="1325120" y="899277"/>
                </a:lnTo>
                <a:lnTo>
                  <a:pt x="1319565" y="906418"/>
                </a:lnTo>
                <a:lnTo>
                  <a:pt x="1308189" y="920172"/>
                </a:lnTo>
                <a:lnTo>
                  <a:pt x="1297078" y="932867"/>
                </a:lnTo>
                <a:lnTo>
                  <a:pt x="1362686" y="998726"/>
                </a:lnTo>
                <a:lnTo>
                  <a:pt x="1365596" y="1001107"/>
                </a:lnTo>
                <a:lnTo>
                  <a:pt x="1368241" y="1003223"/>
                </a:lnTo>
                <a:lnTo>
                  <a:pt x="1371416" y="1005074"/>
                </a:lnTo>
                <a:lnTo>
                  <a:pt x="1374591" y="1006396"/>
                </a:lnTo>
                <a:lnTo>
                  <a:pt x="1377765" y="1007719"/>
                </a:lnTo>
                <a:lnTo>
                  <a:pt x="1381204" y="1008512"/>
                </a:lnTo>
                <a:lnTo>
                  <a:pt x="1384643" y="1009041"/>
                </a:lnTo>
                <a:lnTo>
                  <a:pt x="1388083" y="1009041"/>
                </a:lnTo>
                <a:lnTo>
                  <a:pt x="1391522" y="1009041"/>
                </a:lnTo>
                <a:lnTo>
                  <a:pt x="1394961" y="1008512"/>
                </a:lnTo>
                <a:lnTo>
                  <a:pt x="1398400" y="1007719"/>
                </a:lnTo>
                <a:lnTo>
                  <a:pt x="1401839" y="1006396"/>
                </a:lnTo>
                <a:lnTo>
                  <a:pt x="1404749" y="1005074"/>
                </a:lnTo>
                <a:lnTo>
                  <a:pt x="1407924" y="1003223"/>
                </a:lnTo>
                <a:lnTo>
                  <a:pt x="1410834" y="1001107"/>
                </a:lnTo>
                <a:lnTo>
                  <a:pt x="1413479" y="998726"/>
                </a:lnTo>
                <a:lnTo>
                  <a:pt x="1416125" y="995817"/>
                </a:lnTo>
                <a:lnTo>
                  <a:pt x="1417976" y="993172"/>
                </a:lnTo>
                <a:lnTo>
                  <a:pt x="1420093" y="989998"/>
                </a:lnTo>
                <a:lnTo>
                  <a:pt x="1421416" y="986824"/>
                </a:lnTo>
                <a:lnTo>
                  <a:pt x="1422474" y="983386"/>
                </a:lnTo>
                <a:lnTo>
                  <a:pt x="1423267" y="980212"/>
                </a:lnTo>
                <a:lnTo>
                  <a:pt x="1423797" y="976773"/>
                </a:lnTo>
                <a:lnTo>
                  <a:pt x="1423797" y="973335"/>
                </a:lnTo>
                <a:lnTo>
                  <a:pt x="1423797" y="969632"/>
                </a:lnTo>
                <a:lnTo>
                  <a:pt x="1423267" y="966458"/>
                </a:lnTo>
                <a:lnTo>
                  <a:pt x="1422474" y="963020"/>
                </a:lnTo>
                <a:lnTo>
                  <a:pt x="1421416" y="959581"/>
                </a:lnTo>
                <a:lnTo>
                  <a:pt x="1420093" y="956672"/>
                </a:lnTo>
                <a:lnTo>
                  <a:pt x="1417976" y="953498"/>
                </a:lnTo>
                <a:lnTo>
                  <a:pt x="1416125" y="950588"/>
                </a:lnTo>
                <a:lnTo>
                  <a:pt x="1413479" y="947944"/>
                </a:lnTo>
                <a:lnTo>
                  <a:pt x="1341787" y="876266"/>
                </a:lnTo>
                <a:close/>
                <a:moveTo>
                  <a:pt x="723538" y="876266"/>
                </a:moveTo>
                <a:lnTo>
                  <a:pt x="651846" y="947944"/>
                </a:lnTo>
                <a:lnTo>
                  <a:pt x="649465" y="950588"/>
                </a:lnTo>
                <a:lnTo>
                  <a:pt x="647084" y="953498"/>
                </a:lnTo>
                <a:lnTo>
                  <a:pt x="645497" y="956672"/>
                </a:lnTo>
                <a:lnTo>
                  <a:pt x="644174" y="959581"/>
                </a:lnTo>
                <a:lnTo>
                  <a:pt x="642587" y="963020"/>
                </a:lnTo>
                <a:lnTo>
                  <a:pt x="642058" y="966458"/>
                </a:lnTo>
                <a:lnTo>
                  <a:pt x="641529" y="969632"/>
                </a:lnTo>
                <a:lnTo>
                  <a:pt x="641264" y="973335"/>
                </a:lnTo>
                <a:lnTo>
                  <a:pt x="641529" y="976773"/>
                </a:lnTo>
                <a:lnTo>
                  <a:pt x="642058" y="980212"/>
                </a:lnTo>
                <a:lnTo>
                  <a:pt x="642587" y="983386"/>
                </a:lnTo>
                <a:lnTo>
                  <a:pt x="644174" y="986824"/>
                </a:lnTo>
                <a:lnTo>
                  <a:pt x="645497" y="989998"/>
                </a:lnTo>
                <a:lnTo>
                  <a:pt x="647084" y="993172"/>
                </a:lnTo>
                <a:lnTo>
                  <a:pt x="649465" y="995817"/>
                </a:lnTo>
                <a:lnTo>
                  <a:pt x="651846" y="998726"/>
                </a:lnTo>
                <a:lnTo>
                  <a:pt x="654491" y="1001107"/>
                </a:lnTo>
                <a:lnTo>
                  <a:pt x="657666" y="1003223"/>
                </a:lnTo>
                <a:lnTo>
                  <a:pt x="660576" y="1005074"/>
                </a:lnTo>
                <a:lnTo>
                  <a:pt x="663751" y="1006396"/>
                </a:lnTo>
                <a:lnTo>
                  <a:pt x="667190" y="1007719"/>
                </a:lnTo>
                <a:lnTo>
                  <a:pt x="670629" y="1008512"/>
                </a:lnTo>
                <a:lnTo>
                  <a:pt x="673803" y="1009041"/>
                </a:lnTo>
                <a:lnTo>
                  <a:pt x="677243" y="1009041"/>
                </a:lnTo>
                <a:lnTo>
                  <a:pt x="680682" y="1009041"/>
                </a:lnTo>
                <a:lnTo>
                  <a:pt x="683856" y="1008512"/>
                </a:lnTo>
                <a:lnTo>
                  <a:pt x="687295" y="1007719"/>
                </a:lnTo>
                <a:lnTo>
                  <a:pt x="690734" y="1006396"/>
                </a:lnTo>
                <a:lnTo>
                  <a:pt x="694174" y="1005074"/>
                </a:lnTo>
                <a:lnTo>
                  <a:pt x="696819" y="1003223"/>
                </a:lnTo>
                <a:lnTo>
                  <a:pt x="699994" y="1001107"/>
                </a:lnTo>
                <a:lnTo>
                  <a:pt x="702639" y="998726"/>
                </a:lnTo>
                <a:lnTo>
                  <a:pt x="768512" y="932867"/>
                </a:lnTo>
                <a:lnTo>
                  <a:pt x="757401" y="920172"/>
                </a:lnTo>
                <a:lnTo>
                  <a:pt x="745760" y="906418"/>
                </a:lnTo>
                <a:lnTo>
                  <a:pt x="740205" y="899277"/>
                </a:lnTo>
                <a:lnTo>
                  <a:pt x="734649" y="891606"/>
                </a:lnTo>
                <a:lnTo>
                  <a:pt x="728829" y="884201"/>
                </a:lnTo>
                <a:lnTo>
                  <a:pt x="723538" y="876266"/>
                </a:lnTo>
                <a:close/>
                <a:moveTo>
                  <a:pt x="1407659" y="582150"/>
                </a:moveTo>
                <a:lnTo>
                  <a:pt x="1408982" y="594581"/>
                </a:lnTo>
                <a:lnTo>
                  <a:pt x="1410040" y="607276"/>
                </a:lnTo>
                <a:lnTo>
                  <a:pt x="1411098" y="620237"/>
                </a:lnTo>
                <a:lnTo>
                  <a:pt x="1411098" y="633197"/>
                </a:lnTo>
                <a:lnTo>
                  <a:pt x="1411098" y="643512"/>
                </a:lnTo>
                <a:lnTo>
                  <a:pt x="1410834" y="653827"/>
                </a:lnTo>
                <a:lnTo>
                  <a:pt x="1535436" y="653827"/>
                </a:lnTo>
                <a:lnTo>
                  <a:pt x="1539139" y="653563"/>
                </a:lnTo>
                <a:lnTo>
                  <a:pt x="1542314" y="653034"/>
                </a:lnTo>
                <a:lnTo>
                  <a:pt x="1546018" y="652240"/>
                </a:lnTo>
                <a:lnTo>
                  <a:pt x="1549192" y="651182"/>
                </a:lnTo>
                <a:lnTo>
                  <a:pt x="1552631" y="649331"/>
                </a:lnTo>
                <a:lnTo>
                  <a:pt x="1555277" y="647744"/>
                </a:lnTo>
                <a:lnTo>
                  <a:pt x="1558187" y="645628"/>
                </a:lnTo>
                <a:lnTo>
                  <a:pt x="1560568" y="643247"/>
                </a:lnTo>
                <a:lnTo>
                  <a:pt x="1562949" y="640603"/>
                </a:lnTo>
                <a:lnTo>
                  <a:pt x="1565065" y="637958"/>
                </a:lnTo>
                <a:lnTo>
                  <a:pt x="1566917" y="635048"/>
                </a:lnTo>
                <a:lnTo>
                  <a:pt x="1568504" y="631874"/>
                </a:lnTo>
                <a:lnTo>
                  <a:pt x="1569562" y="628700"/>
                </a:lnTo>
                <a:lnTo>
                  <a:pt x="1570356" y="625262"/>
                </a:lnTo>
                <a:lnTo>
                  <a:pt x="1571150" y="621559"/>
                </a:lnTo>
                <a:lnTo>
                  <a:pt x="1571414" y="617856"/>
                </a:lnTo>
                <a:lnTo>
                  <a:pt x="1571150" y="614418"/>
                </a:lnTo>
                <a:lnTo>
                  <a:pt x="1570356" y="610715"/>
                </a:lnTo>
                <a:lnTo>
                  <a:pt x="1569562" y="607276"/>
                </a:lnTo>
                <a:lnTo>
                  <a:pt x="1568504" y="603838"/>
                </a:lnTo>
                <a:lnTo>
                  <a:pt x="1566917" y="600929"/>
                </a:lnTo>
                <a:lnTo>
                  <a:pt x="1565065" y="598019"/>
                </a:lnTo>
                <a:lnTo>
                  <a:pt x="1562949" y="595110"/>
                </a:lnTo>
                <a:lnTo>
                  <a:pt x="1560568" y="592729"/>
                </a:lnTo>
                <a:lnTo>
                  <a:pt x="1558187" y="590084"/>
                </a:lnTo>
                <a:lnTo>
                  <a:pt x="1555277" y="588233"/>
                </a:lnTo>
                <a:lnTo>
                  <a:pt x="1552631" y="586646"/>
                </a:lnTo>
                <a:lnTo>
                  <a:pt x="1549192" y="584794"/>
                </a:lnTo>
                <a:lnTo>
                  <a:pt x="1546018" y="583736"/>
                </a:lnTo>
                <a:lnTo>
                  <a:pt x="1542314" y="582943"/>
                </a:lnTo>
                <a:lnTo>
                  <a:pt x="1539139" y="582414"/>
                </a:lnTo>
                <a:lnTo>
                  <a:pt x="1535436" y="582150"/>
                </a:lnTo>
                <a:lnTo>
                  <a:pt x="1407659" y="582150"/>
                </a:lnTo>
                <a:close/>
                <a:moveTo>
                  <a:pt x="530154" y="582150"/>
                </a:moveTo>
                <a:lnTo>
                  <a:pt x="526450" y="582414"/>
                </a:lnTo>
                <a:lnTo>
                  <a:pt x="522747" y="582943"/>
                </a:lnTo>
                <a:lnTo>
                  <a:pt x="519308" y="583736"/>
                </a:lnTo>
                <a:lnTo>
                  <a:pt x="516133" y="584794"/>
                </a:lnTo>
                <a:lnTo>
                  <a:pt x="512958" y="586646"/>
                </a:lnTo>
                <a:lnTo>
                  <a:pt x="509784" y="588233"/>
                </a:lnTo>
                <a:lnTo>
                  <a:pt x="507403" y="590084"/>
                </a:lnTo>
                <a:lnTo>
                  <a:pt x="504493" y="592729"/>
                </a:lnTo>
                <a:lnTo>
                  <a:pt x="502376" y="595110"/>
                </a:lnTo>
                <a:lnTo>
                  <a:pt x="500260" y="598019"/>
                </a:lnTo>
                <a:lnTo>
                  <a:pt x="498408" y="600929"/>
                </a:lnTo>
                <a:lnTo>
                  <a:pt x="497085" y="603838"/>
                </a:lnTo>
                <a:lnTo>
                  <a:pt x="495763" y="607276"/>
                </a:lnTo>
                <a:lnTo>
                  <a:pt x="494969" y="610715"/>
                </a:lnTo>
                <a:lnTo>
                  <a:pt x="494440" y="614418"/>
                </a:lnTo>
                <a:lnTo>
                  <a:pt x="494175" y="617856"/>
                </a:lnTo>
                <a:lnTo>
                  <a:pt x="494440" y="621559"/>
                </a:lnTo>
                <a:lnTo>
                  <a:pt x="494969" y="625262"/>
                </a:lnTo>
                <a:lnTo>
                  <a:pt x="495763" y="628700"/>
                </a:lnTo>
                <a:lnTo>
                  <a:pt x="497085" y="631874"/>
                </a:lnTo>
                <a:lnTo>
                  <a:pt x="498408" y="635048"/>
                </a:lnTo>
                <a:lnTo>
                  <a:pt x="500260" y="637958"/>
                </a:lnTo>
                <a:lnTo>
                  <a:pt x="502376" y="640603"/>
                </a:lnTo>
                <a:lnTo>
                  <a:pt x="504493" y="643247"/>
                </a:lnTo>
                <a:lnTo>
                  <a:pt x="507403" y="645628"/>
                </a:lnTo>
                <a:lnTo>
                  <a:pt x="509784" y="647744"/>
                </a:lnTo>
                <a:lnTo>
                  <a:pt x="512958" y="649331"/>
                </a:lnTo>
                <a:lnTo>
                  <a:pt x="516133" y="651182"/>
                </a:lnTo>
                <a:lnTo>
                  <a:pt x="519308" y="652240"/>
                </a:lnTo>
                <a:lnTo>
                  <a:pt x="522747" y="653034"/>
                </a:lnTo>
                <a:lnTo>
                  <a:pt x="526450" y="653563"/>
                </a:lnTo>
                <a:lnTo>
                  <a:pt x="530154" y="653827"/>
                </a:lnTo>
                <a:lnTo>
                  <a:pt x="654756" y="653827"/>
                </a:lnTo>
                <a:lnTo>
                  <a:pt x="654491" y="643512"/>
                </a:lnTo>
                <a:lnTo>
                  <a:pt x="654227" y="633197"/>
                </a:lnTo>
                <a:lnTo>
                  <a:pt x="654491" y="620237"/>
                </a:lnTo>
                <a:lnTo>
                  <a:pt x="655285" y="607276"/>
                </a:lnTo>
                <a:lnTo>
                  <a:pt x="656079" y="594581"/>
                </a:lnTo>
                <a:lnTo>
                  <a:pt x="657666" y="582150"/>
                </a:lnTo>
                <a:lnTo>
                  <a:pt x="530154" y="582150"/>
                </a:lnTo>
                <a:close/>
                <a:moveTo>
                  <a:pt x="1010822" y="371475"/>
                </a:moveTo>
                <a:lnTo>
                  <a:pt x="1014779" y="372005"/>
                </a:lnTo>
                <a:lnTo>
                  <a:pt x="1018472" y="372270"/>
                </a:lnTo>
                <a:lnTo>
                  <a:pt x="1021902" y="373065"/>
                </a:lnTo>
                <a:lnTo>
                  <a:pt x="1025331" y="374126"/>
                </a:lnTo>
                <a:lnTo>
                  <a:pt x="1028497" y="375451"/>
                </a:lnTo>
                <a:lnTo>
                  <a:pt x="1031927" y="377306"/>
                </a:lnTo>
                <a:lnTo>
                  <a:pt x="1034565" y="379427"/>
                </a:lnTo>
                <a:lnTo>
                  <a:pt x="1037467" y="381813"/>
                </a:lnTo>
                <a:lnTo>
                  <a:pt x="1039841" y="384198"/>
                </a:lnTo>
                <a:lnTo>
                  <a:pt x="1041951" y="387114"/>
                </a:lnTo>
                <a:lnTo>
                  <a:pt x="1043798" y="389764"/>
                </a:lnTo>
                <a:lnTo>
                  <a:pt x="1045645" y="393210"/>
                </a:lnTo>
                <a:lnTo>
                  <a:pt x="1046964" y="396656"/>
                </a:lnTo>
                <a:lnTo>
                  <a:pt x="1048019" y="400102"/>
                </a:lnTo>
                <a:lnTo>
                  <a:pt x="1048547" y="403548"/>
                </a:lnTo>
                <a:lnTo>
                  <a:pt x="1049338" y="407523"/>
                </a:lnTo>
                <a:lnTo>
                  <a:pt x="1049074" y="411234"/>
                </a:lnTo>
                <a:lnTo>
                  <a:pt x="1048547" y="414945"/>
                </a:lnTo>
                <a:lnTo>
                  <a:pt x="1047755" y="418656"/>
                </a:lnTo>
                <a:lnTo>
                  <a:pt x="1046700" y="421837"/>
                </a:lnTo>
                <a:lnTo>
                  <a:pt x="1045381" y="425283"/>
                </a:lnTo>
                <a:lnTo>
                  <a:pt x="1043534" y="428463"/>
                </a:lnTo>
                <a:lnTo>
                  <a:pt x="1041424" y="431644"/>
                </a:lnTo>
                <a:lnTo>
                  <a:pt x="1039049" y="434030"/>
                </a:lnTo>
                <a:lnTo>
                  <a:pt x="1036675" y="436680"/>
                </a:lnTo>
                <a:lnTo>
                  <a:pt x="1033773" y="438801"/>
                </a:lnTo>
                <a:lnTo>
                  <a:pt x="1031135" y="440921"/>
                </a:lnTo>
                <a:lnTo>
                  <a:pt x="1027706" y="442512"/>
                </a:lnTo>
                <a:lnTo>
                  <a:pt x="1024276" y="443837"/>
                </a:lnTo>
                <a:lnTo>
                  <a:pt x="1020846" y="445162"/>
                </a:lnTo>
                <a:lnTo>
                  <a:pt x="1017417" y="445692"/>
                </a:lnTo>
                <a:lnTo>
                  <a:pt x="1013460" y="445957"/>
                </a:lnTo>
                <a:lnTo>
                  <a:pt x="1005809" y="446487"/>
                </a:lnTo>
                <a:lnTo>
                  <a:pt x="998422" y="447018"/>
                </a:lnTo>
                <a:lnTo>
                  <a:pt x="991563" y="447813"/>
                </a:lnTo>
                <a:lnTo>
                  <a:pt x="984704" y="448873"/>
                </a:lnTo>
                <a:lnTo>
                  <a:pt x="978373" y="450198"/>
                </a:lnTo>
                <a:lnTo>
                  <a:pt x="972305" y="451524"/>
                </a:lnTo>
                <a:lnTo>
                  <a:pt x="965973" y="453114"/>
                </a:lnTo>
                <a:lnTo>
                  <a:pt x="960433" y="454969"/>
                </a:lnTo>
                <a:lnTo>
                  <a:pt x="954893" y="456825"/>
                </a:lnTo>
                <a:lnTo>
                  <a:pt x="949881" y="458945"/>
                </a:lnTo>
                <a:lnTo>
                  <a:pt x="944868" y="461066"/>
                </a:lnTo>
                <a:lnTo>
                  <a:pt x="939856" y="463716"/>
                </a:lnTo>
                <a:lnTo>
                  <a:pt x="935371" y="466102"/>
                </a:lnTo>
                <a:lnTo>
                  <a:pt x="930886" y="468753"/>
                </a:lnTo>
                <a:lnTo>
                  <a:pt x="926665" y="471403"/>
                </a:lnTo>
                <a:lnTo>
                  <a:pt x="922444" y="474319"/>
                </a:lnTo>
                <a:lnTo>
                  <a:pt x="918487" y="477235"/>
                </a:lnTo>
                <a:lnTo>
                  <a:pt x="914530" y="480150"/>
                </a:lnTo>
                <a:lnTo>
                  <a:pt x="910837" y="483331"/>
                </a:lnTo>
                <a:lnTo>
                  <a:pt x="907671" y="486777"/>
                </a:lnTo>
                <a:lnTo>
                  <a:pt x="900812" y="493403"/>
                </a:lnTo>
                <a:lnTo>
                  <a:pt x="894744" y="500825"/>
                </a:lnTo>
                <a:lnTo>
                  <a:pt x="888940" y="508247"/>
                </a:lnTo>
                <a:lnTo>
                  <a:pt x="883928" y="516199"/>
                </a:lnTo>
                <a:lnTo>
                  <a:pt x="879443" y="524150"/>
                </a:lnTo>
                <a:lnTo>
                  <a:pt x="874958" y="532367"/>
                </a:lnTo>
                <a:lnTo>
                  <a:pt x="871529" y="540319"/>
                </a:lnTo>
                <a:lnTo>
                  <a:pt x="868099" y="548801"/>
                </a:lnTo>
                <a:lnTo>
                  <a:pt x="864933" y="557018"/>
                </a:lnTo>
                <a:lnTo>
                  <a:pt x="862559" y="565235"/>
                </a:lnTo>
                <a:lnTo>
                  <a:pt x="860185" y="573452"/>
                </a:lnTo>
                <a:lnTo>
                  <a:pt x="858338" y="580874"/>
                </a:lnTo>
                <a:lnTo>
                  <a:pt x="856491" y="588295"/>
                </a:lnTo>
                <a:lnTo>
                  <a:pt x="855436" y="595187"/>
                </a:lnTo>
                <a:lnTo>
                  <a:pt x="853589" y="607645"/>
                </a:lnTo>
                <a:lnTo>
                  <a:pt x="852270" y="617717"/>
                </a:lnTo>
                <a:lnTo>
                  <a:pt x="852006" y="624874"/>
                </a:lnTo>
                <a:lnTo>
                  <a:pt x="851743" y="627789"/>
                </a:lnTo>
                <a:lnTo>
                  <a:pt x="851743" y="631765"/>
                </a:lnTo>
                <a:lnTo>
                  <a:pt x="851215" y="635476"/>
                </a:lnTo>
                <a:lnTo>
                  <a:pt x="850160" y="638922"/>
                </a:lnTo>
                <a:lnTo>
                  <a:pt x="849104" y="642633"/>
                </a:lnTo>
                <a:lnTo>
                  <a:pt x="847258" y="645549"/>
                </a:lnTo>
                <a:lnTo>
                  <a:pt x="845675" y="648729"/>
                </a:lnTo>
                <a:lnTo>
                  <a:pt x="843301" y="651645"/>
                </a:lnTo>
                <a:lnTo>
                  <a:pt x="841190" y="654296"/>
                </a:lnTo>
                <a:lnTo>
                  <a:pt x="838288" y="656681"/>
                </a:lnTo>
                <a:lnTo>
                  <a:pt x="835650" y="658802"/>
                </a:lnTo>
                <a:lnTo>
                  <a:pt x="832484" y="660657"/>
                </a:lnTo>
                <a:lnTo>
                  <a:pt x="829319" y="662247"/>
                </a:lnTo>
                <a:lnTo>
                  <a:pt x="826153" y="663308"/>
                </a:lnTo>
                <a:lnTo>
                  <a:pt x="822459" y="664103"/>
                </a:lnTo>
                <a:lnTo>
                  <a:pt x="818766" y="664898"/>
                </a:lnTo>
                <a:lnTo>
                  <a:pt x="814809" y="665163"/>
                </a:lnTo>
                <a:lnTo>
                  <a:pt x="811115" y="664898"/>
                </a:lnTo>
                <a:lnTo>
                  <a:pt x="807686" y="664103"/>
                </a:lnTo>
                <a:lnTo>
                  <a:pt x="803993" y="663308"/>
                </a:lnTo>
                <a:lnTo>
                  <a:pt x="800563" y="662247"/>
                </a:lnTo>
                <a:lnTo>
                  <a:pt x="797133" y="660657"/>
                </a:lnTo>
                <a:lnTo>
                  <a:pt x="794495" y="658802"/>
                </a:lnTo>
                <a:lnTo>
                  <a:pt x="791330" y="656681"/>
                </a:lnTo>
                <a:lnTo>
                  <a:pt x="788691" y="654296"/>
                </a:lnTo>
                <a:lnTo>
                  <a:pt x="786317" y="651645"/>
                </a:lnTo>
                <a:lnTo>
                  <a:pt x="784207" y="648729"/>
                </a:lnTo>
                <a:lnTo>
                  <a:pt x="782360" y="645549"/>
                </a:lnTo>
                <a:lnTo>
                  <a:pt x="781041" y="642633"/>
                </a:lnTo>
                <a:lnTo>
                  <a:pt x="779458" y="638922"/>
                </a:lnTo>
                <a:lnTo>
                  <a:pt x="778667" y="635476"/>
                </a:lnTo>
                <a:lnTo>
                  <a:pt x="778139" y="631765"/>
                </a:lnTo>
                <a:lnTo>
                  <a:pt x="777875" y="627789"/>
                </a:lnTo>
                <a:lnTo>
                  <a:pt x="778139" y="623814"/>
                </a:lnTo>
                <a:lnTo>
                  <a:pt x="778667" y="613741"/>
                </a:lnTo>
                <a:lnTo>
                  <a:pt x="779194" y="606850"/>
                </a:lnTo>
                <a:lnTo>
                  <a:pt x="780249" y="598898"/>
                </a:lnTo>
                <a:lnTo>
                  <a:pt x="781305" y="590151"/>
                </a:lnTo>
                <a:lnTo>
                  <a:pt x="782888" y="580343"/>
                </a:lnTo>
                <a:lnTo>
                  <a:pt x="785262" y="569741"/>
                </a:lnTo>
                <a:lnTo>
                  <a:pt x="787636" y="558343"/>
                </a:lnTo>
                <a:lnTo>
                  <a:pt x="790802" y="546681"/>
                </a:lnTo>
                <a:lnTo>
                  <a:pt x="794759" y="534223"/>
                </a:lnTo>
                <a:lnTo>
                  <a:pt x="799508" y="521500"/>
                </a:lnTo>
                <a:lnTo>
                  <a:pt x="801882" y="515138"/>
                </a:lnTo>
                <a:lnTo>
                  <a:pt x="804784" y="508247"/>
                </a:lnTo>
                <a:lnTo>
                  <a:pt x="807950" y="501885"/>
                </a:lnTo>
                <a:lnTo>
                  <a:pt x="810852" y="495524"/>
                </a:lnTo>
                <a:lnTo>
                  <a:pt x="814545" y="488632"/>
                </a:lnTo>
                <a:lnTo>
                  <a:pt x="818238" y="482271"/>
                </a:lnTo>
                <a:lnTo>
                  <a:pt x="823515" y="473259"/>
                </a:lnTo>
                <a:lnTo>
                  <a:pt x="829319" y="464512"/>
                </a:lnTo>
                <a:lnTo>
                  <a:pt x="835914" y="456030"/>
                </a:lnTo>
                <a:lnTo>
                  <a:pt x="842773" y="447548"/>
                </a:lnTo>
                <a:lnTo>
                  <a:pt x="850160" y="439331"/>
                </a:lnTo>
                <a:lnTo>
                  <a:pt x="858338" y="431379"/>
                </a:lnTo>
                <a:lnTo>
                  <a:pt x="867044" y="423692"/>
                </a:lnTo>
                <a:lnTo>
                  <a:pt x="876013" y="416270"/>
                </a:lnTo>
                <a:lnTo>
                  <a:pt x="882345" y="411499"/>
                </a:lnTo>
                <a:lnTo>
                  <a:pt x="888940" y="406993"/>
                </a:lnTo>
                <a:lnTo>
                  <a:pt x="896063" y="402752"/>
                </a:lnTo>
                <a:lnTo>
                  <a:pt x="903450" y="398776"/>
                </a:lnTo>
                <a:lnTo>
                  <a:pt x="910837" y="395066"/>
                </a:lnTo>
                <a:lnTo>
                  <a:pt x="918751" y="391620"/>
                </a:lnTo>
                <a:lnTo>
                  <a:pt x="926929" y="388174"/>
                </a:lnTo>
                <a:lnTo>
                  <a:pt x="935371" y="384993"/>
                </a:lnTo>
                <a:lnTo>
                  <a:pt x="943549" y="382343"/>
                </a:lnTo>
                <a:lnTo>
                  <a:pt x="952519" y="379957"/>
                </a:lnTo>
                <a:lnTo>
                  <a:pt x="961489" y="377837"/>
                </a:lnTo>
                <a:lnTo>
                  <a:pt x="970986" y="375716"/>
                </a:lnTo>
                <a:lnTo>
                  <a:pt x="980747" y="374391"/>
                </a:lnTo>
                <a:lnTo>
                  <a:pt x="990508" y="373065"/>
                </a:lnTo>
                <a:lnTo>
                  <a:pt x="1000533" y="372270"/>
                </a:lnTo>
                <a:lnTo>
                  <a:pt x="1010822" y="371475"/>
                </a:lnTo>
                <a:close/>
                <a:moveTo>
                  <a:pt x="1024065" y="303903"/>
                </a:moveTo>
                <a:lnTo>
                  <a:pt x="1016128" y="304432"/>
                </a:lnTo>
                <a:lnTo>
                  <a:pt x="1001049" y="305490"/>
                </a:lnTo>
                <a:lnTo>
                  <a:pt x="997875" y="305754"/>
                </a:lnTo>
                <a:lnTo>
                  <a:pt x="990467" y="306548"/>
                </a:lnTo>
                <a:lnTo>
                  <a:pt x="983060" y="307606"/>
                </a:lnTo>
                <a:lnTo>
                  <a:pt x="975388" y="308928"/>
                </a:lnTo>
                <a:lnTo>
                  <a:pt x="968245" y="310251"/>
                </a:lnTo>
                <a:lnTo>
                  <a:pt x="960838" y="311573"/>
                </a:lnTo>
                <a:lnTo>
                  <a:pt x="953430" y="313424"/>
                </a:lnTo>
                <a:lnTo>
                  <a:pt x="946288" y="315276"/>
                </a:lnTo>
                <a:lnTo>
                  <a:pt x="938880" y="317392"/>
                </a:lnTo>
                <a:lnTo>
                  <a:pt x="915071" y="324269"/>
                </a:lnTo>
                <a:lnTo>
                  <a:pt x="915336" y="325591"/>
                </a:lnTo>
                <a:lnTo>
                  <a:pt x="904754" y="330088"/>
                </a:lnTo>
                <a:lnTo>
                  <a:pt x="893907" y="334584"/>
                </a:lnTo>
                <a:lnTo>
                  <a:pt x="883590" y="340138"/>
                </a:lnTo>
                <a:lnTo>
                  <a:pt x="873537" y="345428"/>
                </a:lnTo>
                <a:lnTo>
                  <a:pt x="863749" y="350983"/>
                </a:lnTo>
                <a:lnTo>
                  <a:pt x="853961" y="357066"/>
                </a:lnTo>
                <a:lnTo>
                  <a:pt x="844437" y="363678"/>
                </a:lnTo>
                <a:lnTo>
                  <a:pt x="835178" y="370291"/>
                </a:lnTo>
                <a:lnTo>
                  <a:pt x="826183" y="377432"/>
                </a:lnTo>
                <a:lnTo>
                  <a:pt x="817453" y="384573"/>
                </a:lnTo>
                <a:lnTo>
                  <a:pt x="808987" y="392508"/>
                </a:lnTo>
                <a:lnTo>
                  <a:pt x="800522" y="400443"/>
                </a:lnTo>
                <a:lnTo>
                  <a:pt x="792585" y="408642"/>
                </a:lnTo>
                <a:lnTo>
                  <a:pt x="785178" y="416841"/>
                </a:lnTo>
                <a:lnTo>
                  <a:pt x="777771" y="425570"/>
                </a:lnTo>
                <a:lnTo>
                  <a:pt x="770363" y="434562"/>
                </a:lnTo>
                <a:lnTo>
                  <a:pt x="762956" y="445407"/>
                </a:lnTo>
                <a:lnTo>
                  <a:pt x="755813" y="455986"/>
                </a:lnTo>
                <a:lnTo>
                  <a:pt x="748935" y="467095"/>
                </a:lnTo>
                <a:lnTo>
                  <a:pt x="742586" y="478468"/>
                </a:lnTo>
                <a:lnTo>
                  <a:pt x="736766" y="490106"/>
                </a:lnTo>
                <a:lnTo>
                  <a:pt x="731210" y="502008"/>
                </a:lnTo>
                <a:lnTo>
                  <a:pt x="726184" y="514439"/>
                </a:lnTo>
                <a:lnTo>
                  <a:pt x="721687" y="526606"/>
                </a:lnTo>
                <a:lnTo>
                  <a:pt x="717718" y="539302"/>
                </a:lnTo>
                <a:lnTo>
                  <a:pt x="714015" y="552262"/>
                </a:lnTo>
                <a:lnTo>
                  <a:pt x="710840" y="565222"/>
                </a:lnTo>
                <a:lnTo>
                  <a:pt x="708724" y="578447"/>
                </a:lnTo>
                <a:lnTo>
                  <a:pt x="706607" y="591936"/>
                </a:lnTo>
                <a:lnTo>
                  <a:pt x="705285" y="605689"/>
                </a:lnTo>
                <a:lnTo>
                  <a:pt x="704491" y="619443"/>
                </a:lnTo>
                <a:lnTo>
                  <a:pt x="704226" y="633197"/>
                </a:lnTo>
                <a:lnTo>
                  <a:pt x="704226" y="642983"/>
                </a:lnTo>
                <a:lnTo>
                  <a:pt x="704491" y="652769"/>
                </a:lnTo>
                <a:lnTo>
                  <a:pt x="705020" y="662026"/>
                </a:lnTo>
                <a:lnTo>
                  <a:pt x="705549" y="671284"/>
                </a:lnTo>
                <a:lnTo>
                  <a:pt x="706607" y="680541"/>
                </a:lnTo>
                <a:lnTo>
                  <a:pt x="707930" y="689269"/>
                </a:lnTo>
                <a:lnTo>
                  <a:pt x="708988" y="697998"/>
                </a:lnTo>
                <a:lnTo>
                  <a:pt x="710311" y="706461"/>
                </a:lnTo>
                <a:lnTo>
                  <a:pt x="712163" y="714661"/>
                </a:lnTo>
                <a:lnTo>
                  <a:pt x="713750" y="722595"/>
                </a:lnTo>
                <a:lnTo>
                  <a:pt x="715602" y="730266"/>
                </a:lnTo>
                <a:lnTo>
                  <a:pt x="717983" y="738200"/>
                </a:lnTo>
                <a:lnTo>
                  <a:pt x="720099" y="745342"/>
                </a:lnTo>
                <a:lnTo>
                  <a:pt x="722480" y="752748"/>
                </a:lnTo>
                <a:lnTo>
                  <a:pt x="724861" y="759624"/>
                </a:lnTo>
                <a:lnTo>
                  <a:pt x="727507" y="766766"/>
                </a:lnTo>
                <a:lnTo>
                  <a:pt x="731739" y="776816"/>
                </a:lnTo>
                <a:lnTo>
                  <a:pt x="736237" y="786338"/>
                </a:lnTo>
                <a:lnTo>
                  <a:pt x="740734" y="795595"/>
                </a:lnTo>
                <a:lnTo>
                  <a:pt x="745760" y="804324"/>
                </a:lnTo>
                <a:lnTo>
                  <a:pt x="750522" y="812788"/>
                </a:lnTo>
                <a:lnTo>
                  <a:pt x="755549" y="820987"/>
                </a:lnTo>
                <a:lnTo>
                  <a:pt x="760840" y="828922"/>
                </a:lnTo>
                <a:lnTo>
                  <a:pt x="766131" y="836327"/>
                </a:lnTo>
                <a:lnTo>
                  <a:pt x="771686" y="843469"/>
                </a:lnTo>
                <a:lnTo>
                  <a:pt x="776977" y="850346"/>
                </a:lnTo>
                <a:lnTo>
                  <a:pt x="782268" y="856958"/>
                </a:lnTo>
                <a:lnTo>
                  <a:pt x="787824" y="863041"/>
                </a:lnTo>
                <a:lnTo>
                  <a:pt x="798141" y="875208"/>
                </a:lnTo>
                <a:lnTo>
                  <a:pt x="808458" y="885788"/>
                </a:lnTo>
                <a:lnTo>
                  <a:pt x="826977" y="905096"/>
                </a:lnTo>
                <a:lnTo>
                  <a:pt x="834649" y="913824"/>
                </a:lnTo>
                <a:lnTo>
                  <a:pt x="841262" y="921759"/>
                </a:lnTo>
                <a:lnTo>
                  <a:pt x="844172" y="925726"/>
                </a:lnTo>
                <a:lnTo>
                  <a:pt x="846553" y="929165"/>
                </a:lnTo>
                <a:lnTo>
                  <a:pt x="848934" y="932338"/>
                </a:lnTo>
                <a:lnTo>
                  <a:pt x="850521" y="935512"/>
                </a:lnTo>
                <a:lnTo>
                  <a:pt x="851844" y="938686"/>
                </a:lnTo>
                <a:lnTo>
                  <a:pt x="852902" y="941067"/>
                </a:lnTo>
                <a:lnTo>
                  <a:pt x="853961" y="943976"/>
                </a:lnTo>
                <a:lnTo>
                  <a:pt x="854490" y="946092"/>
                </a:lnTo>
                <a:lnTo>
                  <a:pt x="856341" y="957994"/>
                </a:lnTo>
                <a:lnTo>
                  <a:pt x="857929" y="969896"/>
                </a:lnTo>
                <a:lnTo>
                  <a:pt x="858987" y="981799"/>
                </a:lnTo>
                <a:lnTo>
                  <a:pt x="859781" y="993436"/>
                </a:lnTo>
                <a:lnTo>
                  <a:pt x="860310" y="1003752"/>
                </a:lnTo>
                <a:lnTo>
                  <a:pt x="860574" y="1012744"/>
                </a:lnTo>
                <a:lnTo>
                  <a:pt x="860574" y="1025176"/>
                </a:lnTo>
                <a:lnTo>
                  <a:pt x="860574" y="1026762"/>
                </a:lnTo>
                <a:lnTo>
                  <a:pt x="860574" y="1027291"/>
                </a:lnTo>
                <a:lnTo>
                  <a:pt x="860574" y="1027556"/>
                </a:lnTo>
                <a:lnTo>
                  <a:pt x="860574" y="1027820"/>
                </a:lnTo>
                <a:lnTo>
                  <a:pt x="860839" y="1031788"/>
                </a:lnTo>
                <a:lnTo>
                  <a:pt x="861103" y="1036020"/>
                </a:lnTo>
                <a:lnTo>
                  <a:pt x="861632" y="1039987"/>
                </a:lnTo>
                <a:lnTo>
                  <a:pt x="862161" y="1043955"/>
                </a:lnTo>
                <a:lnTo>
                  <a:pt x="863220" y="1047922"/>
                </a:lnTo>
                <a:lnTo>
                  <a:pt x="864278" y="1051360"/>
                </a:lnTo>
                <a:lnTo>
                  <a:pt x="865601" y="1055063"/>
                </a:lnTo>
                <a:lnTo>
                  <a:pt x="867188" y="1058766"/>
                </a:lnTo>
                <a:lnTo>
                  <a:pt x="868511" y="1062469"/>
                </a:lnTo>
                <a:lnTo>
                  <a:pt x="870362" y="1065643"/>
                </a:lnTo>
                <a:lnTo>
                  <a:pt x="872479" y="1069081"/>
                </a:lnTo>
                <a:lnTo>
                  <a:pt x="874331" y="1072255"/>
                </a:lnTo>
                <a:lnTo>
                  <a:pt x="876712" y="1075694"/>
                </a:lnTo>
                <a:lnTo>
                  <a:pt x="878828" y="1078339"/>
                </a:lnTo>
                <a:lnTo>
                  <a:pt x="881473" y="1081513"/>
                </a:lnTo>
                <a:lnTo>
                  <a:pt x="884119" y="1083893"/>
                </a:lnTo>
                <a:lnTo>
                  <a:pt x="887029" y="1086802"/>
                </a:lnTo>
                <a:lnTo>
                  <a:pt x="889939" y="1089447"/>
                </a:lnTo>
                <a:lnTo>
                  <a:pt x="892849" y="1091563"/>
                </a:lnTo>
                <a:lnTo>
                  <a:pt x="896024" y="1093944"/>
                </a:lnTo>
                <a:lnTo>
                  <a:pt x="899198" y="1095795"/>
                </a:lnTo>
                <a:lnTo>
                  <a:pt x="902373" y="1097647"/>
                </a:lnTo>
                <a:lnTo>
                  <a:pt x="905812" y="1099763"/>
                </a:lnTo>
                <a:lnTo>
                  <a:pt x="909516" y="1101085"/>
                </a:lnTo>
                <a:lnTo>
                  <a:pt x="913219" y="1102408"/>
                </a:lnTo>
                <a:lnTo>
                  <a:pt x="916658" y="1103994"/>
                </a:lnTo>
                <a:lnTo>
                  <a:pt x="920627" y="1105052"/>
                </a:lnTo>
                <a:lnTo>
                  <a:pt x="924330" y="1105846"/>
                </a:lnTo>
                <a:lnTo>
                  <a:pt x="928298" y="1106375"/>
                </a:lnTo>
                <a:lnTo>
                  <a:pt x="932267" y="1106904"/>
                </a:lnTo>
                <a:lnTo>
                  <a:pt x="936499" y="1107433"/>
                </a:lnTo>
                <a:lnTo>
                  <a:pt x="940468" y="1107697"/>
                </a:lnTo>
                <a:lnTo>
                  <a:pt x="1124857" y="1107697"/>
                </a:lnTo>
                <a:lnTo>
                  <a:pt x="1129090" y="1107433"/>
                </a:lnTo>
                <a:lnTo>
                  <a:pt x="1133058" y="1106904"/>
                </a:lnTo>
                <a:lnTo>
                  <a:pt x="1137027" y="1106375"/>
                </a:lnTo>
                <a:lnTo>
                  <a:pt x="1140730" y="1105846"/>
                </a:lnTo>
                <a:lnTo>
                  <a:pt x="1144699" y="1105052"/>
                </a:lnTo>
                <a:lnTo>
                  <a:pt x="1148667" y="1103994"/>
                </a:lnTo>
                <a:lnTo>
                  <a:pt x="1152370" y="1102408"/>
                </a:lnTo>
                <a:lnTo>
                  <a:pt x="1156074" y="1101085"/>
                </a:lnTo>
                <a:lnTo>
                  <a:pt x="1159513" y="1099763"/>
                </a:lnTo>
                <a:lnTo>
                  <a:pt x="1162688" y="1097647"/>
                </a:lnTo>
                <a:lnTo>
                  <a:pt x="1166127" y="1095795"/>
                </a:lnTo>
                <a:lnTo>
                  <a:pt x="1169566" y="1093944"/>
                </a:lnTo>
                <a:lnTo>
                  <a:pt x="1172476" y="1091563"/>
                </a:lnTo>
                <a:lnTo>
                  <a:pt x="1175651" y="1089447"/>
                </a:lnTo>
                <a:lnTo>
                  <a:pt x="1178561" y="1086802"/>
                </a:lnTo>
                <a:lnTo>
                  <a:pt x="1181206" y="1083893"/>
                </a:lnTo>
                <a:lnTo>
                  <a:pt x="1183852" y="1081248"/>
                </a:lnTo>
                <a:lnTo>
                  <a:pt x="1186233" y="1078339"/>
                </a:lnTo>
                <a:lnTo>
                  <a:pt x="1188878" y="1075429"/>
                </a:lnTo>
                <a:lnTo>
                  <a:pt x="1190994" y="1072255"/>
                </a:lnTo>
                <a:lnTo>
                  <a:pt x="1193111" y="1069081"/>
                </a:lnTo>
                <a:lnTo>
                  <a:pt x="1194963" y="1065643"/>
                </a:lnTo>
                <a:lnTo>
                  <a:pt x="1196814" y="1062469"/>
                </a:lnTo>
                <a:lnTo>
                  <a:pt x="1198402" y="1058766"/>
                </a:lnTo>
                <a:lnTo>
                  <a:pt x="1199725" y="1055063"/>
                </a:lnTo>
                <a:lnTo>
                  <a:pt x="1201047" y="1051360"/>
                </a:lnTo>
                <a:lnTo>
                  <a:pt x="1202105" y="1047922"/>
                </a:lnTo>
                <a:lnTo>
                  <a:pt x="1202899" y="1043955"/>
                </a:lnTo>
                <a:lnTo>
                  <a:pt x="1203693" y="1039987"/>
                </a:lnTo>
                <a:lnTo>
                  <a:pt x="1204222" y="1036020"/>
                </a:lnTo>
                <a:lnTo>
                  <a:pt x="1204486" y="1031788"/>
                </a:lnTo>
                <a:lnTo>
                  <a:pt x="1204486" y="1027820"/>
                </a:lnTo>
                <a:lnTo>
                  <a:pt x="1204486" y="1027556"/>
                </a:lnTo>
                <a:lnTo>
                  <a:pt x="1204486" y="1027291"/>
                </a:lnTo>
                <a:lnTo>
                  <a:pt x="1204486" y="1026762"/>
                </a:lnTo>
                <a:lnTo>
                  <a:pt x="1204486" y="1025176"/>
                </a:lnTo>
                <a:lnTo>
                  <a:pt x="1204751" y="1013009"/>
                </a:lnTo>
                <a:lnTo>
                  <a:pt x="1205280" y="1004016"/>
                </a:lnTo>
                <a:lnTo>
                  <a:pt x="1205809" y="993701"/>
                </a:lnTo>
                <a:lnTo>
                  <a:pt x="1206338" y="982063"/>
                </a:lnTo>
                <a:lnTo>
                  <a:pt x="1207661" y="969896"/>
                </a:lnTo>
                <a:lnTo>
                  <a:pt x="1208984" y="957994"/>
                </a:lnTo>
                <a:lnTo>
                  <a:pt x="1211100" y="946092"/>
                </a:lnTo>
                <a:lnTo>
                  <a:pt x="1211894" y="943183"/>
                </a:lnTo>
                <a:lnTo>
                  <a:pt x="1212952" y="939480"/>
                </a:lnTo>
                <a:lnTo>
                  <a:pt x="1215068" y="935512"/>
                </a:lnTo>
                <a:lnTo>
                  <a:pt x="1217185" y="931280"/>
                </a:lnTo>
                <a:lnTo>
                  <a:pt x="1220095" y="927313"/>
                </a:lnTo>
                <a:lnTo>
                  <a:pt x="1223005" y="923081"/>
                </a:lnTo>
                <a:lnTo>
                  <a:pt x="1226708" y="918585"/>
                </a:lnTo>
                <a:lnTo>
                  <a:pt x="1230677" y="913824"/>
                </a:lnTo>
                <a:lnTo>
                  <a:pt x="1239936" y="903773"/>
                </a:lnTo>
                <a:lnTo>
                  <a:pt x="1250253" y="892929"/>
                </a:lnTo>
                <a:lnTo>
                  <a:pt x="1258719" y="883936"/>
                </a:lnTo>
                <a:lnTo>
                  <a:pt x="1267713" y="873885"/>
                </a:lnTo>
                <a:lnTo>
                  <a:pt x="1276972" y="863570"/>
                </a:lnTo>
                <a:lnTo>
                  <a:pt x="1286496" y="852461"/>
                </a:lnTo>
                <a:lnTo>
                  <a:pt x="1296020" y="840559"/>
                </a:lnTo>
                <a:lnTo>
                  <a:pt x="1300517" y="834211"/>
                </a:lnTo>
                <a:lnTo>
                  <a:pt x="1305279" y="827335"/>
                </a:lnTo>
                <a:lnTo>
                  <a:pt x="1309776" y="820722"/>
                </a:lnTo>
                <a:lnTo>
                  <a:pt x="1314274" y="813581"/>
                </a:lnTo>
                <a:lnTo>
                  <a:pt x="1318506" y="806175"/>
                </a:lnTo>
                <a:lnTo>
                  <a:pt x="1322739" y="798505"/>
                </a:lnTo>
                <a:lnTo>
                  <a:pt x="1326972" y="790570"/>
                </a:lnTo>
                <a:lnTo>
                  <a:pt x="1330940" y="782371"/>
                </a:lnTo>
                <a:lnTo>
                  <a:pt x="1334908" y="773907"/>
                </a:lnTo>
                <a:lnTo>
                  <a:pt x="1338612" y="765179"/>
                </a:lnTo>
                <a:lnTo>
                  <a:pt x="1341787" y="755922"/>
                </a:lnTo>
                <a:lnTo>
                  <a:pt x="1344961" y="746135"/>
                </a:lnTo>
                <a:lnTo>
                  <a:pt x="1347871" y="736614"/>
                </a:lnTo>
                <a:lnTo>
                  <a:pt x="1350517" y="726563"/>
                </a:lnTo>
                <a:lnTo>
                  <a:pt x="1352898" y="715983"/>
                </a:lnTo>
                <a:lnTo>
                  <a:pt x="1355014" y="705403"/>
                </a:lnTo>
                <a:lnTo>
                  <a:pt x="1357130" y="694030"/>
                </a:lnTo>
                <a:lnTo>
                  <a:pt x="1358453" y="682657"/>
                </a:lnTo>
                <a:lnTo>
                  <a:pt x="1359511" y="670755"/>
                </a:lnTo>
                <a:lnTo>
                  <a:pt x="1360834" y="658588"/>
                </a:lnTo>
                <a:lnTo>
                  <a:pt x="1361099" y="646157"/>
                </a:lnTo>
                <a:lnTo>
                  <a:pt x="1361363" y="633197"/>
                </a:lnTo>
                <a:lnTo>
                  <a:pt x="1361099" y="619443"/>
                </a:lnTo>
                <a:lnTo>
                  <a:pt x="1360041" y="605689"/>
                </a:lnTo>
                <a:lnTo>
                  <a:pt x="1358718" y="591936"/>
                </a:lnTo>
                <a:lnTo>
                  <a:pt x="1356866" y="578447"/>
                </a:lnTo>
                <a:lnTo>
                  <a:pt x="1354220" y="565222"/>
                </a:lnTo>
                <a:lnTo>
                  <a:pt x="1351046" y="552262"/>
                </a:lnTo>
                <a:lnTo>
                  <a:pt x="1347871" y="539302"/>
                </a:lnTo>
                <a:lnTo>
                  <a:pt x="1343639" y="526606"/>
                </a:lnTo>
                <a:lnTo>
                  <a:pt x="1339141" y="514439"/>
                </a:lnTo>
                <a:lnTo>
                  <a:pt x="1334115" y="502008"/>
                </a:lnTo>
                <a:lnTo>
                  <a:pt x="1328824" y="490106"/>
                </a:lnTo>
                <a:lnTo>
                  <a:pt x="1322739" y="478468"/>
                </a:lnTo>
                <a:lnTo>
                  <a:pt x="1316390" y="467095"/>
                </a:lnTo>
                <a:lnTo>
                  <a:pt x="1309512" y="455986"/>
                </a:lnTo>
                <a:lnTo>
                  <a:pt x="1302369" y="445407"/>
                </a:lnTo>
                <a:lnTo>
                  <a:pt x="1294697" y="434562"/>
                </a:lnTo>
                <a:lnTo>
                  <a:pt x="1287819" y="425570"/>
                </a:lnTo>
                <a:lnTo>
                  <a:pt x="1280412" y="416841"/>
                </a:lnTo>
                <a:lnTo>
                  <a:pt x="1272740" y="408642"/>
                </a:lnTo>
                <a:lnTo>
                  <a:pt x="1265068" y="400443"/>
                </a:lnTo>
                <a:lnTo>
                  <a:pt x="1256867" y="392508"/>
                </a:lnTo>
                <a:lnTo>
                  <a:pt x="1248401" y="384838"/>
                </a:lnTo>
                <a:lnTo>
                  <a:pt x="1239671" y="377696"/>
                </a:lnTo>
                <a:lnTo>
                  <a:pt x="1230677" y="370555"/>
                </a:lnTo>
                <a:lnTo>
                  <a:pt x="1221417" y="363943"/>
                </a:lnTo>
                <a:lnTo>
                  <a:pt x="1211894" y="357330"/>
                </a:lnTo>
                <a:lnTo>
                  <a:pt x="1202370" y="351247"/>
                </a:lnTo>
                <a:lnTo>
                  <a:pt x="1192317" y="345693"/>
                </a:lnTo>
                <a:lnTo>
                  <a:pt x="1182000" y="340403"/>
                </a:lnTo>
                <a:lnTo>
                  <a:pt x="1171947" y="334848"/>
                </a:lnTo>
                <a:lnTo>
                  <a:pt x="1161365" y="330352"/>
                </a:lnTo>
                <a:lnTo>
                  <a:pt x="1150783" y="325856"/>
                </a:lnTo>
                <a:lnTo>
                  <a:pt x="1151048" y="324269"/>
                </a:lnTo>
                <a:lnTo>
                  <a:pt x="1126180" y="317392"/>
                </a:lnTo>
                <a:lnTo>
                  <a:pt x="1119302" y="315276"/>
                </a:lnTo>
                <a:lnTo>
                  <a:pt x="1111895" y="313424"/>
                </a:lnTo>
                <a:lnTo>
                  <a:pt x="1104752" y="311573"/>
                </a:lnTo>
                <a:lnTo>
                  <a:pt x="1097345" y="310251"/>
                </a:lnTo>
                <a:lnTo>
                  <a:pt x="1089673" y="308928"/>
                </a:lnTo>
                <a:lnTo>
                  <a:pt x="1082530" y="307606"/>
                </a:lnTo>
                <a:lnTo>
                  <a:pt x="1074858" y="306548"/>
                </a:lnTo>
                <a:lnTo>
                  <a:pt x="1067186" y="305754"/>
                </a:lnTo>
                <a:lnTo>
                  <a:pt x="1064541" y="305490"/>
                </a:lnTo>
                <a:lnTo>
                  <a:pt x="1064276" y="305490"/>
                </a:lnTo>
                <a:lnTo>
                  <a:pt x="1049197" y="304432"/>
                </a:lnTo>
                <a:lnTo>
                  <a:pt x="1041525" y="303903"/>
                </a:lnTo>
                <a:lnTo>
                  <a:pt x="1033588" y="303903"/>
                </a:lnTo>
                <a:lnTo>
                  <a:pt x="1032795" y="303903"/>
                </a:lnTo>
                <a:lnTo>
                  <a:pt x="1032530" y="303903"/>
                </a:lnTo>
                <a:lnTo>
                  <a:pt x="1032001" y="303903"/>
                </a:lnTo>
                <a:lnTo>
                  <a:pt x="1024065" y="303903"/>
                </a:lnTo>
                <a:close/>
                <a:moveTo>
                  <a:pt x="1388083" y="226671"/>
                </a:moveTo>
                <a:lnTo>
                  <a:pt x="1384643" y="226935"/>
                </a:lnTo>
                <a:lnTo>
                  <a:pt x="1381204" y="227464"/>
                </a:lnTo>
                <a:lnTo>
                  <a:pt x="1377765" y="228258"/>
                </a:lnTo>
                <a:lnTo>
                  <a:pt x="1374591" y="229316"/>
                </a:lnTo>
                <a:lnTo>
                  <a:pt x="1371416" y="230903"/>
                </a:lnTo>
                <a:lnTo>
                  <a:pt x="1368241" y="232490"/>
                </a:lnTo>
                <a:lnTo>
                  <a:pt x="1365596" y="234606"/>
                </a:lnTo>
                <a:lnTo>
                  <a:pt x="1362686" y="237250"/>
                </a:lnTo>
                <a:lnTo>
                  <a:pt x="1273269" y="326649"/>
                </a:lnTo>
                <a:lnTo>
                  <a:pt x="1280147" y="332468"/>
                </a:lnTo>
                <a:lnTo>
                  <a:pt x="1286496" y="338551"/>
                </a:lnTo>
                <a:lnTo>
                  <a:pt x="1293110" y="344899"/>
                </a:lnTo>
                <a:lnTo>
                  <a:pt x="1299195" y="351247"/>
                </a:lnTo>
                <a:lnTo>
                  <a:pt x="1305279" y="357859"/>
                </a:lnTo>
                <a:lnTo>
                  <a:pt x="1311364" y="364736"/>
                </a:lnTo>
                <a:lnTo>
                  <a:pt x="1317184" y="371348"/>
                </a:lnTo>
                <a:lnTo>
                  <a:pt x="1322739" y="378490"/>
                </a:lnTo>
                <a:lnTo>
                  <a:pt x="1413479" y="288033"/>
                </a:lnTo>
                <a:lnTo>
                  <a:pt x="1416125" y="285388"/>
                </a:lnTo>
                <a:lnTo>
                  <a:pt x="1417976" y="282479"/>
                </a:lnTo>
                <a:lnTo>
                  <a:pt x="1420093" y="279305"/>
                </a:lnTo>
                <a:lnTo>
                  <a:pt x="1421416" y="276131"/>
                </a:lnTo>
                <a:lnTo>
                  <a:pt x="1422474" y="272957"/>
                </a:lnTo>
                <a:lnTo>
                  <a:pt x="1423267" y="269519"/>
                </a:lnTo>
                <a:lnTo>
                  <a:pt x="1423797" y="266080"/>
                </a:lnTo>
                <a:lnTo>
                  <a:pt x="1423797" y="262642"/>
                </a:lnTo>
                <a:lnTo>
                  <a:pt x="1423797" y="259203"/>
                </a:lnTo>
                <a:lnTo>
                  <a:pt x="1423267" y="255765"/>
                </a:lnTo>
                <a:lnTo>
                  <a:pt x="1422474" y="252327"/>
                </a:lnTo>
                <a:lnTo>
                  <a:pt x="1421416" y="249153"/>
                </a:lnTo>
                <a:lnTo>
                  <a:pt x="1420093" y="245979"/>
                </a:lnTo>
                <a:lnTo>
                  <a:pt x="1417976" y="242805"/>
                </a:lnTo>
                <a:lnTo>
                  <a:pt x="1416125" y="240160"/>
                </a:lnTo>
                <a:lnTo>
                  <a:pt x="1413479" y="237250"/>
                </a:lnTo>
                <a:lnTo>
                  <a:pt x="1410834" y="234606"/>
                </a:lnTo>
                <a:lnTo>
                  <a:pt x="1407924" y="232490"/>
                </a:lnTo>
                <a:lnTo>
                  <a:pt x="1404749" y="230903"/>
                </a:lnTo>
                <a:lnTo>
                  <a:pt x="1401839" y="229316"/>
                </a:lnTo>
                <a:lnTo>
                  <a:pt x="1398400" y="228258"/>
                </a:lnTo>
                <a:lnTo>
                  <a:pt x="1394961" y="227464"/>
                </a:lnTo>
                <a:lnTo>
                  <a:pt x="1391522" y="226935"/>
                </a:lnTo>
                <a:lnTo>
                  <a:pt x="1388083" y="226671"/>
                </a:lnTo>
                <a:close/>
                <a:moveTo>
                  <a:pt x="677243" y="226671"/>
                </a:moveTo>
                <a:lnTo>
                  <a:pt x="673803" y="226935"/>
                </a:lnTo>
                <a:lnTo>
                  <a:pt x="670629" y="227464"/>
                </a:lnTo>
                <a:lnTo>
                  <a:pt x="667190" y="228258"/>
                </a:lnTo>
                <a:lnTo>
                  <a:pt x="663751" y="229316"/>
                </a:lnTo>
                <a:lnTo>
                  <a:pt x="660576" y="230903"/>
                </a:lnTo>
                <a:lnTo>
                  <a:pt x="657666" y="232490"/>
                </a:lnTo>
                <a:lnTo>
                  <a:pt x="654491" y="234606"/>
                </a:lnTo>
                <a:lnTo>
                  <a:pt x="651846" y="237250"/>
                </a:lnTo>
                <a:lnTo>
                  <a:pt x="649465" y="240160"/>
                </a:lnTo>
                <a:lnTo>
                  <a:pt x="647084" y="242805"/>
                </a:lnTo>
                <a:lnTo>
                  <a:pt x="645497" y="245979"/>
                </a:lnTo>
                <a:lnTo>
                  <a:pt x="644174" y="249153"/>
                </a:lnTo>
                <a:lnTo>
                  <a:pt x="642587" y="252327"/>
                </a:lnTo>
                <a:lnTo>
                  <a:pt x="642058" y="255765"/>
                </a:lnTo>
                <a:lnTo>
                  <a:pt x="641529" y="259203"/>
                </a:lnTo>
                <a:lnTo>
                  <a:pt x="641264" y="262642"/>
                </a:lnTo>
                <a:lnTo>
                  <a:pt x="641529" y="266080"/>
                </a:lnTo>
                <a:lnTo>
                  <a:pt x="642058" y="269519"/>
                </a:lnTo>
                <a:lnTo>
                  <a:pt x="642587" y="272957"/>
                </a:lnTo>
                <a:lnTo>
                  <a:pt x="644174" y="276131"/>
                </a:lnTo>
                <a:lnTo>
                  <a:pt x="645497" y="279305"/>
                </a:lnTo>
                <a:lnTo>
                  <a:pt x="647084" y="282479"/>
                </a:lnTo>
                <a:lnTo>
                  <a:pt x="649465" y="285388"/>
                </a:lnTo>
                <a:lnTo>
                  <a:pt x="651846" y="288033"/>
                </a:lnTo>
                <a:lnTo>
                  <a:pt x="742321" y="378490"/>
                </a:lnTo>
                <a:lnTo>
                  <a:pt x="748406" y="371348"/>
                </a:lnTo>
                <a:lnTo>
                  <a:pt x="753961" y="364736"/>
                </a:lnTo>
                <a:lnTo>
                  <a:pt x="760046" y="357859"/>
                </a:lnTo>
                <a:lnTo>
                  <a:pt x="765866" y="351247"/>
                </a:lnTo>
                <a:lnTo>
                  <a:pt x="772480" y="344899"/>
                </a:lnTo>
                <a:lnTo>
                  <a:pt x="778564" y="338551"/>
                </a:lnTo>
                <a:lnTo>
                  <a:pt x="785443" y="332468"/>
                </a:lnTo>
                <a:lnTo>
                  <a:pt x="791792" y="326649"/>
                </a:lnTo>
                <a:lnTo>
                  <a:pt x="702639" y="237250"/>
                </a:lnTo>
                <a:lnTo>
                  <a:pt x="699994" y="234606"/>
                </a:lnTo>
                <a:lnTo>
                  <a:pt x="696819" y="232490"/>
                </a:lnTo>
                <a:lnTo>
                  <a:pt x="694174" y="230903"/>
                </a:lnTo>
                <a:lnTo>
                  <a:pt x="690734" y="229316"/>
                </a:lnTo>
                <a:lnTo>
                  <a:pt x="687295" y="228258"/>
                </a:lnTo>
                <a:lnTo>
                  <a:pt x="683856" y="227464"/>
                </a:lnTo>
                <a:lnTo>
                  <a:pt x="680682" y="226935"/>
                </a:lnTo>
                <a:lnTo>
                  <a:pt x="677243" y="226671"/>
                </a:lnTo>
                <a:close/>
                <a:moveTo>
                  <a:pt x="1032795" y="79348"/>
                </a:moveTo>
                <a:lnTo>
                  <a:pt x="1029091" y="79877"/>
                </a:lnTo>
                <a:lnTo>
                  <a:pt x="1025387" y="80406"/>
                </a:lnTo>
                <a:lnTo>
                  <a:pt x="1021948" y="81200"/>
                </a:lnTo>
                <a:lnTo>
                  <a:pt x="1018774" y="82257"/>
                </a:lnTo>
                <a:lnTo>
                  <a:pt x="1015599" y="83844"/>
                </a:lnTo>
                <a:lnTo>
                  <a:pt x="1012425" y="85696"/>
                </a:lnTo>
                <a:lnTo>
                  <a:pt x="1010044" y="87547"/>
                </a:lnTo>
                <a:lnTo>
                  <a:pt x="1007134" y="90192"/>
                </a:lnTo>
                <a:lnTo>
                  <a:pt x="1005017" y="92573"/>
                </a:lnTo>
                <a:lnTo>
                  <a:pt x="1002901" y="95482"/>
                </a:lnTo>
                <a:lnTo>
                  <a:pt x="1001049" y="98392"/>
                </a:lnTo>
                <a:lnTo>
                  <a:pt x="999726" y="101301"/>
                </a:lnTo>
                <a:lnTo>
                  <a:pt x="998404" y="104739"/>
                </a:lnTo>
                <a:lnTo>
                  <a:pt x="997610" y="108178"/>
                </a:lnTo>
                <a:lnTo>
                  <a:pt x="997081" y="111881"/>
                </a:lnTo>
                <a:lnTo>
                  <a:pt x="996816" y="115319"/>
                </a:lnTo>
                <a:lnTo>
                  <a:pt x="996816" y="236986"/>
                </a:lnTo>
                <a:lnTo>
                  <a:pt x="1005546" y="236192"/>
                </a:lnTo>
                <a:lnTo>
                  <a:pt x="1014276" y="235664"/>
                </a:lnTo>
                <a:lnTo>
                  <a:pt x="1023007" y="235399"/>
                </a:lnTo>
                <a:lnTo>
                  <a:pt x="1031737" y="235135"/>
                </a:lnTo>
                <a:lnTo>
                  <a:pt x="1032795" y="235135"/>
                </a:lnTo>
                <a:lnTo>
                  <a:pt x="1033588" y="235135"/>
                </a:lnTo>
                <a:lnTo>
                  <a:pt x="1042583" y="235399"/>
                </a:lnTo>
                <a:lnTo>
                  <a:pt x="1051313" y="235664"/>
                </a:lnTo>
                <a:lnTo>
                  <a:pt x="1060043" y="236192"/>
                </a:lnTo>
                <a:lnTo>
                  <a:pt x="1068773" y="236986"/>
                </a:lnTo>
                <a:lnTo>
                  <a:pt x="1068773" y="115319"/>
                </a:lnTo>
                <a:lnTo>
                  <a:pt x="1068509" y="111881"/>
                </a:lnTo>
                <a:lnTo>
                  <a:pt x="1067715" y="108178"/>
                </a:lnTo>
                <a:lnTo>
                  <a:pt x="1066922" y="104739"/>
                </a:lnTo>
                <a:lnTo>
                  <a:pt x="1065863" y="101301"/>
                </a:lnTo>
                <a:lnTo>
                  <a:pt x="1064276" y="98392"/>
                </a:lnTo>
                <a:lnTo>
                  <a:pt x="1062424" y="95482"/>
                </a:lnTo>
                <a:lnTo>
                  <a:pt x="1060308" y="92573"/>
                </a:lnTo>
                <a:lnTo>
                  <a:pt x="1057927" y="90192"/>
                </a:lnTo>
                <a:lnTo>
                  <a:pt x="1055546" y="87547"/>
                </a:lnTo>
                <a:lnTo>
                  <a:pt x="1052636" y="85696"/>
                </a:lnTo>
                <a:lnTo>
                  <a:pt x="1049990" y="83844"/>
                </a:lnTo>
                <a:lnTo>
                  <a:pt x="1046816" y="82257"/>
                </a:lnTo>
                <a:lnTo>
                  <a:pt x="1043377" y="81200"/>
                </a:lnTo>
                <a:lnTo>
                  <a:pt x="1039938" y="80406"/>
                </a:lnTo>
                <a:lnTo>
                  <a:pt x="1036498" y="79877"/>
                </a:lnTo>
                <a:lnTo>
                  <a:pt x="1032795" y="79348"/>
                </a:lnTo>
                <a:close/>
                <a:moveTo>
                  <a:pt x="986234" y="0"/>
                </a:moveTo>
                <a:lnTo>
                  <a:pt x="1012954" y="265"/>
                </a:lnTo>
                <a:lnTo>
                  <a:pt x="1039938" y="1058"/>
                </a:lnTo>
                <a:lnTo>
                  <a:pt x="1066922" y="2381"/>
                </a:lnTo>
                <a:lnTo>
                  <a:pt x="1093641" y="4232"/>
                </a:lnTo>
                <a:lnTo>
                  <a:pt x="1120096" y="6612"/>
                </a:lnTo>
                <a:lnTo>
                  <a:pt x="1146286" y="8993"/>
                </a:lnTo>
                <a:lnTo>
                  <a:pt x="1172212" y="12431"/>
                </a:lnTo>
                <a:lnTo>
                  <a:pt x="1198137" y="16134"/>
                </a:lnTo>
                <a:lnTo>
                  <a:pt x="1223798" y="20366"/>
                </a:lnTo>
                <a:lnTo>
                  <a:pt x="1248930" y="25127"/>
                </a:lnTo>
                <a:lnTo>
                  <a:pt x="1274327" y="30417"/>
                </a:lnTo>
                <a:lnTo>
                  <a:pt x="1298930" y="35971"/>
                </a:lnTo>
                <a:lnTo>
                  <a:pt x="1323268" y="42055"/>
                </a:lnTo>
                <a:lnTo>
                  <a:pt x="1347871" y="48931"/>
                </a:lnTo>
                <a:lnTo>
                  <a:pt x="1371681" y="56073"/>
                </a:lnTo>
                <a:lnTo>
                  <a:pt x="1395225" y="64007"/>
                </a:lnTo>
                <a:lnTo>
                  <a:pt x="1418506" y="72207"/>
                </a:lnTo>
                <a:lnTo>
                  <a:pt x="1441521" y="80935"/>
                </a:lnTo>
                <a:lnTo>
                  <a:pt x="1464272" y="90192"/>
                </a:lnTo>
                <a:lnTo>
                  <a:pt x="1486494" y="99979"/>
                </a:lnTo>
                <a:lnTo>
                  <a:pt x="1508716" y="110029"/>
                </a:lnTo>
                <a:lnTo>
                  <a:pt x="1530145" y="120873"/>
                </a:lnTo>
                <a:lnTo>
                  <a:pt x="1551309" y="131982"/>
                </a:lnTo>
                <a:lnTo>
                  <a:pt x="1572208" y="143884"/>
                </a:lnTo>
                <a:lnTo>
                  <a:pt x="1592313" y="156051"/>
                </a:lnTo>
                <a:lnTo>
                  <a:pt x="1612684" y="168747"/>
                </a:lnTo>
                <a:lnTo>
                  <a:pt x="1631996" y="181971"/>
                </a:lnTo>
                <a:lnTo>
                  <a:pt x="1651043" y="195725"/>
                </a:lnTo>
                <a:lnTo>
                  <a:pt x="1660567" y="202602"/>
                </a:lnTo>
                <a:lnTo>
                  <a:pt x="1669826" y="210008"/>
                </a:lnTo>
                <a:lnTo>
                  <a:pt x="1678821" y="217413"/>
                </a:lnTo>
                <a:lnTo>
                  <a:pt x="1687815" y="224819"/>
                </a:lnTo>
                <a:lnTo>
                  <a:pt x="1696810" y="232225"/>
                </a:lnTo>
                <a:lnTo>
                  <a:pt x="1705804" y="240160"/>
                </a:lnTo>
                <a:lnTo>
                  <a:pt x="1714535" y="247830"/>
                </a:lnTo>
                <a:lnTo>
                  <a:pt x="1723000" y="255765"/>
                </a:lnTo>
                <a:lnTo>
                  <a:pt x="1731466" y="263964"/>
                </a:lnTo>
                <a:lnTo>
                  <a:pt x="1739931" y="272164"/>
                </a:lnTo>
                <a:lnTo>
                  <a:pt x="1747868" y="280098"/>
                </a:lnTo>
                <a:lnTo>
                  <a:pt x="1756069" y="288827"/>
                </a:lnTo>
                <a:lnTo>
                  <a:pt x="1764005" y="297290"/>
                </a:lnTo>
                <a:lnTo>
                  <a:pt x="1771941" y="306019"/>
                </a:lnTo>
                <a:lnTo>
                  <a:pt x="1779349" y="314747"/>
                </a:lnTo>
                <a:lnTo>
                  <a:pt x="1787021" y="323740"/>
                </a:lnTo>
                <a:lnTo>
                  <a:pt x="1794163" y="332997"/>
                </a:lnTo>
                <a:lnTo>
                  <a:pt x="1801571" y="341990"/>
                </a:lnTo>
                <a:lnTo>
                  <a:pt x="1808714" y="351512"/>
                </a:lnTo>
                <a:lnTo>
                  <a:pt x="1815592" y="360769"/>
                </a:lnTo>
                <a:lnTo>
                  <a:pt x="1822735" y="370291"/>
                </a:lnTo>
                <a:lnTo>
                  <a:pt x="1829348" y="380077"/>
                </a:lnTo>
                <a:lnTo>
                  <a:pt x="1835962" y="389863"/>
                </a:lnTo>
                <a:lnTo>
                  <a:pt x="1842311" y="399914"/>
                </a:lnTo>
                <a:lnTo>
                  <a:pt x="1848396" y="409964"/>
                </a:lnTo>
                <a:lnTo>
                  <a:pt x="1854745" y="420280"/>
                </a:lnTo>
                <a:lnTo>
                  <a:pt x="1860830" y="430330"/>
                </a:lnTo>
                <a:lnTo>
                  <a:pt x="1866385" y="441175"/>
                </a:lnTo>
                <a:lnTo>
                  <a:pt x="1872470" y="451490"/>
                </a:lnTo>
                <a:lnTo>
                  <a:pt x="1877761" y="462070"/>
                </a:lnTo>
                <a:lnTo>
                  <a:pt x="1883316" y="473178"/>
                </a:lnTo>
                <a:lnTo>
                  <a:pt x="1888342" y="484023"/>
                </a:lnTo>
                <a:lnTo>
                  <a:pt x="1893369" y="495396"/>
                </a:lnTo>
                <a:lnTo>
                  <a:pt x="1898395" y="506240"/>
                </a:lnTo>
                <a:lnTo>
                  <a:pt x="1903157" y="517613"/>
                </a:lnTo>
                <a:lnTo>
                  <a:pt x="1907654" y="529251"/>
                </a:lnTo>
                <a:lnTo>
                  <a:pt x="1912152" y="540624"/>
                </a:lnTo>
                <a:lnTo>
                  <a:pt x="1916385" y="552526"/>
                </a:lnTo>
                <a:lnTo>
                  <a:pt x="1920617" y="564428"/>
                </a:lnTo>
                <a:lnTo>
                  <a:pt x="1924586" y="576331"/>
                </a:lnTo>
                <a:lnTo>
                  <a:pt x="1928289" y="588497"/>
                </a:lnTo>
                <a:lnTo>
                  <a:pt x="1931993" y="600664"/>
                </a:lnTo>
                <a:lnTo>
                  <a:pt x="1935432" y="612831"/>
                </a:lnTo>
                <a:lnTo>
                  <a:pt x="1938607" y="625526"/>
                </a:lnTo>
                <a:lnTo>
                  <a:pt x="1941781" y="637958"/>
                </a:lnTo>
                <a:lnTo>
                  <a:pt x="1944691" y="650918"/>
                </a:lnTo>
                <a:lnTo>
                  <a:pt x="1947337" y="663613"/>
                </a:lnTo>
                <a:lnTo>
                  <a:pt x="1950247" y="676574"/>
                </a:lnTo>
                <a:lnTo>
                  <a:pt x="1952363" y="689798"/>
                </a:lnTo>
                <a:lnTo>
                  <a:pt x="1954744" y="703023"/>
                </a:lnTo>
                <a:lnTo>
                  <a:pt x="1956596" y="716248"/>
                </a:lnTo>
                <a:lnTo>
                  <a:pt x="1958448" y="729737"/>
                </a:lnTo>
                <a:lnTo>
                  <a:pt x="1960299" y="743490"/>
                </a:lnTo>
                <a:lnTo>
                  <a:pt x="1961622" y="757244"/>
                </a:lnTo>
                <a:lnTo>
                  <a:pt x="1962945" y="770998"/>
                </a:lnTo>
                <a:lnTo>
                  <a:pt x="1964268" y="785016"/>
                </a:lnTo>
                <a:lnTo>
                  <a:pt x="1965061" y="799034"/>
                </a:lnTo>
                <a:lnTo>
                  <a:pt x="1965855" y="813317"/>
                </a:lnTo>
                <a:lnTo>
                  <a:pt x="1966384" y="827599"/>
                </a:lnTo>
                <a:lnTo>
                  <a:pt x="1966649" y="842411"/>
                </a:lnTo>
                <a:lnTo>
                  <a:pt x="1966913" y="856958"/>
                </a:lnTo>
                <a:lnTo>
                  <a:pt x="1966913" y="871769"/>
                </a:lnTo>
                <a:lnTo>
                  <a:pt x="1966649" y="886581"/>
                </a:lnTo>
                <a:lnTo>
                  <a:pt x="1966120" y="901393"/>
                </a:lnTo>
                <a:lnTo>
                  <a:pt x="1965590" y="916733"/>
                </a:lnTo>
                <a:lnTo>
                  <a:pt x="1964797" y="931809"/>
                </a:lnTo>
                <a:lnTo>
                  <a:pt x="1964003" y="947150"/>
                </a:lnTo>
                <a:lnTo>
                  <a:pt x="1962416" y="962755"/>
                </a:lnTo>
                <a:lnTo>
                  <a:pt x="1961093" y="978360"/>
                </a:lnTo>
                <a:lnTo>
                  <a:pt x="1959506" y="994230"/>
                </a:lnTo>
                <a:lnTo>
                  <a:pt x="1957654" y="1010099"/>
                </a:lnTo>
                <a:lnTo>
                  <a:pt x="1955802" y="1026233"/>
                </a:lnTo>
                <a:lnTo>
                  <a:pt x="1953950" y="1038929"/>
                </a:lnTo>
                <a:lnTo>
                  <a:pt x="1952363" y="1051360"/>
                </a:lnTo>
                <a:lnTo>
                  <a:pt x="1950247" y="1064056"/>
                </a:lnTo>
                <a:lnTo>
                  <a:pt x="1947866" y="1076752"/>
                </a:lnTo>
                <a:lnTo>
                  <a:pt x="1944956" y="1089447"/>
                </a:lnTo>
                <a:lnTo>
                  <a:pt x="1942046" y="1101879"/>
                </a:lnTo>
                <a:lnTo>
                  <a:pt x="1938607" y="1114574"/>
                </a:lnTo>
                <a:lnTo>
                  <a:pt x="1935167" y="1127005"/>
                </a:lnTo>
                <a:lnTo>
                  <a:pt x="1931199" y="1139701"/>
                </a:lnTo>
                <a:lnTo>
                  <a:pt x="1927231" y="1152132"/>
                </a:lnTo>
                <a:lnTo>
                  <a:pt x="1922998" y="1164828"/>
                </a:lnTo>
                <a:lnTo>
                  <a:pt x="1918501" y="1177524"/>
                </a:lnTo>
                <a:lnTo>
                  <a:pt x="1913210" y="1189955"/>
                </a:lnTo>
                <a:lnTo>
                  <a:pt x="1908448" y="1202386"/>
                </a:lnTo>
                <a:lnTo>
                  <a:pt x="1903157" y="1214817"/>
                </a:lnTo>
                <a:lnTo>
                  <a:pt x="1897866" y="1227513"/>
                </a:lnTo>
                <a:lnTo>
                  <a:pt x="1892311" y="1239944"/>
                </a:lnTo>
                <a:lnTo>
                  <a:pt x="1886491" y="1252111"/>
                </a:lnTo>
                <a:lnTo>
                  <a:pt x="1880142" y="1264806"/>
                </a:lnTo>
                <a:lnTo>
                  <a:pt x="1874321" y="1276973"/>
                </a:lnTo>
                <a:lnTo>
                  <a:pt x="1861359" y="1301571"/>
                </a:lnTo>
                <a:lnTo>
                  <a:pt x="1847867" y="1325904"/>
                </a:lnTo>
                <a:lnTo>
                  <a:pt x="1834110" y="1350238"/>
                </a:lnTo>
                <a:lnTo>
                  <a:pt x="1819825" y="1374306"/>
                </a:lnTo>
                <a:lnTo>
                  <a:pt x="1805274" y="1397846"/>
                </a:lnTo>
                <a:lnTo>
                  <a:pt x="1790195" y="1421386"/>
                </a:lnTo>
                <a:lnTo>
                  <a:pt x="1774851" y="1444662"/>
                </a:lnTo>
                <a:lnTo>
                  <a:pt x="1759772" y="1467673"/>
                </a:lnTo>
                <a:lnTo>
                  <a:pt x="1744164" y="1490154"/>
                </a:lnTo>
                <a:lnTo>
                  <a:pt x="1728820" y="1512636"/>
                </a:lnTo>
                <a:lnTo>
                  <a:pt x="1697868" y="1556278"/>
                </a:lnTo>
                <a:lnTo>
                  <a:pt x="1667974" y="1598332"/>
                </a:lnTo>
                <a:lnTo>
                  <a:pt x="1639403" y="1638535"/>
                </a:lnTo>
                <a:lnTo>
                  <a:pt x="1625647" y="1658108"/>
                </a:lnTo>
                <a:lnTo>
                  <a:pt x="1612419" y="1676887"/>
                </a:lnTo>
                <a:lnTo>
                  <a:pt x="1599985" y="1695401"/>
                </a:lnTo>
                <a:lnTo>
                  <a:pt x="1587816" y="1713387"/>
                </a:lnTo>
                <a:lnTo>
                  <a:pt x="1576705" y="1730843"/>
                </a:lnTo>
                <a:lnTo>
                  <a:pt x="1566388" y="1748035"/>
                </a:lnTo>
                <a:lnTo>
                  <a:pt x="1607393" y="2062253"/>
                </a:lnTo>
                <a:lnTo>
                  <a:pt x="1556070" y="2077329"/>
                </a:lnTo>
                <a:lnTo>
                  <a:pt x="1479087" y="2100605"/>
                </a:lnTo>
                <a:lnTo>
                  <a:pt x="1371681" y="2133931"/>
                </a:lnTo>
                <a:lnTo>
                  <a:pt x="1245491" y="2173076"/>
                </a:lnTo>
                <a:lnTo>
                  <a:pt x="1113217" y="2214601"/>
                </a:lnTo>
                <a:lnTo>
                  <a:pt x="986499" y="2254804"/>
                </a:lnTo>
                <a:lnTo>
                  <a:pt x="877241" y="2289188"/>
                </a:lnTo>
                <a:lnTo>
                  <a:pt x="797347" y="2314844"/>
                </a:lnTo>
                <a:lnTo>
                  <a:pt x="772480" y="2323043"/>
                </a:lnTo>
                <a:lnTo>
                  <a:pt x="759252" y="2327275"/>
                </a:lnTo>
                <a:lnTo>
                  <a:pt x="710046" y="2094521"/>
                </a:lnTo>
                <a:lnTo>
                  <a:pt x="701846" y="2097431"/>
                </a:lnTo>
                <a:lnTo>
                  <a:pt x="680153" y="2105630"/>
                </a:lnTo>
                <a:lnTo>
                  <a:pt x="664544" y="2110920"/>
                </a:lnTo>
                <a:lnTo>
                  <a:pt x="646820" y="2117003"/>
                </a:lnTo>
                <a:lnTo>
                  <a:pt x="626978" y="2123351"/>
                </a:lnTo>
                <a:lnTo>
                  <a:pt x="605550" y="2129699"/>
                </a:lnTo>
                <a:lnTo>
                  <a:pt x="582799" y="2136576"/>
                </a:lnTo>
                <a:lnTo>
                  <a:pt x="559254" y="2142923"/>
                </a:lnTo>
                <a:lnTo>
                  <a:pt x="535180" y="2149007"/>
                </a:lnTo>
                <a:lnTo>
                  <a:pt x="523011" y="2151652"/>
                </a:lnTo>
                <a:lnTo>
                  <a:pt x="511107" y="2154297"/>
                </a:lnTo>
                <a:lnTo>
                  <a:pt x="498937" y="2156413"/>
                </a:lnTo>
                <a:lnTo>
                  <a:pt x="486768" y="2158793"/>
                </a:lnTo>
                <a:lnTo>
                  <a:pt x="475128" y="2160644"/>
                </a:lnTo>
                <a:lnTo>
                  <a:pt x="463488" y="2162496"/>
                </a:lnTo>
                <a:lnTo>
                  <a:pt x="452112" y="2163554"/>
                </a:lnTo>
                <a:lnTo>
                  <a:pt x="441001" y="2164612"/>
                </a:lnTo>
                <a:lnTo>
                  <a:pt x="430419" y="2165141"/>
                </a:lnTo>
                <a:lnTo>
                  <a:pt x="420102" y="2165141"/>
                </a:lnTo>
                <a:lnTo>
                  <a:pt x="410049" y="2164876"/>
                </a:lnTo>
                <a:lnTo>
                  <a:pt x="400261" y="2164083"/>
                </a:lnTo>
                <a:lnTo>
                  <a:pt x="391002" y="2162760"/>
                </a:lnTo>
                <a:lnTo>
                  <a:pt x="382272" y="2160644"/>
                </a:lnTo>
                <a:lnTo>
                  <a:pt x="373806" y="2158264"/>
                </a:lnTo>
                <a:lnTo>
                  <a:pt x="365870" y="2155355"/>
                </a:lnTo>
                <a:lnTo>
                  <a:pt x="357933" y="2151916"/>
                </a:lnTo>
                <a:lnTo>
                  <a:pt x="350790" y="2148213"/>
                </a:lnTo>
                <a:lnTo>
                  <a:pt x="343648" y="2144246"/>
                </a:lnTo>
                <a:lnTo>
                  <a:pt x="337034" y="2139749"/>
                </a:lnTo>
                <a:lnTo>
                  <a:pt x="330685" y="2135253"/>
                </a:lnTo>
                <a:lnTo>
                  <a:pt x="324600" y="2129963"/>
                </a:lnTo>
                <a:lnTo>
                  <a:pt x="319045" y="2124938"/>
                </a:lnTo>
                <a:lnTo>
                  <a:pt x="313489" y="2119384"/>
                </a:lnTo>
                <a:lnTo>
                  <a:pt x="308463" y="2114094"/>
                </a:lnTo>
                <a:lnTo>
                  <a:pt x="303966" y="2108539"/>
                </a:lnTo>
                <a:lnTo>
                  <a:pt x="299468" y="2102456"/>
                </a:lnTo>
                <a:lnTo>
                  <a:pt x="295500" y="2096902"/>
                </a:lnTo>
                <a:lnTo>
                  <a:pt x="291796" y="2091083"/>
                </a:lnTo>
                <a:lnTo>
                  <a:pt x="288357" y="2085264"/>
                </a:lnTo>
                <a:lnTo>
                  <a:pt x="285183" y="2079445"/>
                </a:lnTo>
                <a:lnTo>
                  <a:pt x="282537" y="2073891"/>
                </a:lnTo>
                <a:lnTo>
                  <a:pt x="279892" y="2068336"/>
                </a:lnTo>
                <a:lnTo>
                  <a:pt x="277511" y="2062782"/>
                </a:lnTo>
                <a:lnTo>
                  <a:pt x="275394" y="2057757"/>
                </a:lnTo>
                <a:lnTo>
                  <a:pt x="273807" y="2052467"/>
                </a:lnTo>
                <a:lnTo>
                  <a:pt x="272220" y="2047706"/>
                </a:lnTo>
                <a:lnTo>
                  <a:pt x="271162" y="2042945"/>
                </a:lnTo>
                <a:lnTo>
                  <a:pt x="270103" y="2038713"/>
                </a:lnTo>
                <a:lnTo>
                  <a:pt x="269574" y="2035275"/>
                </a:lnTo>
                <a:lnTo>
                  <a:pt x="269310" y="2031572"/>
                </a:lnTo>
                <a:lnTo>
                  <a:pt x="269045" y="2028398"/>
                </a:lnTo>
                <a:lnTo>
                  <a:pt x="269045" y="2025489"/>
                </a:lnTo>
                <a:lnTo>
                  <a:pt x="269310" y="2022050"/>
                </a:lnTo>
                <a:lnTo>
                  <a:pt x="270632" y="2013851"/>
                </a:lnTo>
                <a:lnTo>
                  <a:pt x="272484" y="2004329"/>
                </a:lnTo>
                <a:lnTo>
                  <a:pt x="274865" y="1993749"/>
                </a:lnTo>
                <a:lnTo>
                  <a:pt x="280156" y="1969680"/>
                </a:lnTo>
                <a:lnTo>
                  <a:pt x="282802" y="1957249"/>
                </a:lnTo>
                <a:lnTo>
                  <a:pt x="284918" y="1944289"/>
                </a:lnTo>
                <a:lnTo>
                  <a:pt x="285712" y="1937677"/>
                </a:lnTo>
                <a:lnTo>
                  <a:pt x="286770" y="1931329"/>
                </a:lnTo>
                <a:lnTo>
                  <a:pt x="287034" y="1924981"/>
                </a:lnTo>
                <a:lnTo>
                  <a:pt x="287299" y="1918633"/>
                </a:lnTo>
                <a:lnTo>
                  <a:pt x="287564" y="1912285"/>
                </a:lnTo>
                <a:lnTo>
                  <a:pt x="287299" y="1906202"/>
                </a:lnTo>
                <a:lnTo>
                  <a:pt x="286770" y="1900383"/>
                </a:lnTo>
                <a:lnTo>
                  <a:pt x="285712" y="1894564"/>
                </a:lnTo>
                <a:lnTo>
                  <a:pt x="284654" y="1889010"/>
                </a:lnTo>
                <a:lnTo>
                  <a:pt x="283066" y="1883985"/>
                </a:lnTo>
                <a:lnTo>
                  <a:pt x="280950" y="1878695"/>
                </a:lnTo>
                <a:lnTo>
                  <a:pt x="278569" y="1873934"/>
                </a:lnTo>
                <a:lnTo>
                  <a:pt x="275659" y="1869438"/>
                </a:lnTo>
                <a:lnTo>
                  <a:pt x="272220" y="1865735"/>
                </a:lnTo>
                <a:lnTo>
                  <a:pt x="268781" y="1862032"/>
                </a:lnTo>
                <a:lnTo>
                  <a:pt x="264283" y="1858593"/>
                </a:lnTo>
                <a:lnTo>
                  <a:pt x="235712" y="1840343"/>
                </a:lnTo>
                <a:lnTo>
                  <a:pt x="215077" y="1826854"/>
                </a:lnTo>
                <a:lnTo>
                  <a:pt x="198146" y="1816274"/>
                </a:lnTo>
                <a:lnTo>
                  <a:pt x="194443" y="1807017"/>
                </a:lnTo>
                <a:lnTo>
                  <a:pt x="191004" y="1797231"/>
                </a:lnTo>
                <a:lnTo>
                  <a:pt x="187300" y="1785064"/>
                </a:lnTo>
                <a:lnTo>
                  <a:pt x="185448" y="1778981"/>
                </a:lnTo>
                <a:lnTo>
                  <a:pt x="184125" y="1772369"/>
                </a:lnTo>
                <a:lnTo>
                  <a:pt x="182803" y="1766285"/>
                </a:lnTo>
                <a:lnTo>
                  <a:pt x="182009" y="1759937"/>
                </a:lnTo>
                <a:lnTo>
                  <a:pt x="181744" y="1754383"/>
                </a:lnTo>
                <a:lnTo>
                  <a:pt x="181744" y="1749093"/>
                </a:lnTo>
                <a:lnTo>
                  <a:pt x="182009" y="1746977"/>
                </a:lnTo>
                <a:lnTo>
                  <a:pt x="182538" y="1744597"/>
                </a:lnTo>
                <a:lnTo>
                  <a:pt x="183067" y="1742745"/>
                </a:lnTo>
                <a:lnTo>
                  <a:pt x="183861" y="1740629"/>
                </a:lnTo>
                <a:lnTo>
                  <a:pt x="186242" y="1737191"/>
                </a:lnTo>
                <a:lnTo>
                  <a:pt x="188623" y="1734017"/>
                </a:lnTo>
                <a:lnTo>
                  <a:pt x="191797" y="1730579"/>
                </a:lnTo>
                <a:lnTo>
                  <a:pt x="194707" y="1727140"/>
                </a:lnTo>
                <a:lnTo>
                  <a:pt x="201586" y="1720792"/>
                </a:lnTo>
                <a:lnTo>
                  <a:pt x="208199" y="1714445"/>
                </a:lnTo>
                <a:lnTo>
                  <a:pt x="214548" y="1709155"/>
                </a:lnTo>
                <a:lnTo>
                  <a:pt x="219310" y="1704394"/>
                </a:lnTo>
                <a:lnTo>
                  <a:pt x="220897" y="1702542"/>
                </a:lnTo>
                <a:lnTo>
                  <a:pt x="221691" y="1700691"/>
                </a:lnTo>
                <a:lnTo>
                  <a:pt x="222220" y="1699369"/>
                </a:lnTo>
                <a:lnTo>
                  <a:pt x="221956" y="1698840"/>
                </a:lnTo>
                <a:lnTo>
                  <a:pt x="221691" y="1698311"/>
                </a:lnTo>
                <a:lnTo>
                  <a:pt x="220104" y="1697253"/>
                </a:lnTo>
                <a:lnTo>
                  <a:pt x="216929" y="1695666"/>
                </a:lnTo>
                <a:lnTo>
                  <a:pt x="207141" y="1691169"/>
                </a:lnTo>
                <a:lnTo>
                  <a:pt x="193914" y="1686144"/>
                </a:lnTo>
                <a:lnTo>
                  <a:pt x="178834" y="1680061"/>
                </a:lnTo>
                <a:lnTo>
                  <a:pt x="163491" y="1674242"/>
                </a:lnTo>
                <a:lnTo>
                  <a:pt x="148940" y="1668158"/>
                </a:lnTo>
                <a:lnTo>
                  <a:pt x="137300" y="1663133"/>
                </a:lnTo>
                <a:lnTo>
                  <a:pt x="132803" y="1661282"/>
                </a:lnTo>
                <a:lnTo>
                  <a:pt x="129628" y="1659166"/>
                </a:lnTo>
                <a:lnTo>
                  <a:pt x="128570" y="1658372"/>
                </a:lnTo>
                <a:lnTo>
                  <a:pt x="127248" y="1657314"/>
                </a:lnTo>
                <a:lnTo>
                  <a:pt x="124602" y="1654140"/>
                </a:lnTo>
                <a:lnTo>
                  <a:pt x="122221" y="1649908"/>
                </a:lnTo>
                <a:lnTo>
                  <a:pt x="119576" y="1645147"/>
                </a:lnTo>
                <a:lnTo>
                  <a:pt x="116930" y="1639593"/>
                </a:lnTo>
                <a:lnTo>
                  <a:pt x="115078" y="1633774"/>
                </a:lnTo>
                <a:lnTo>
                  <a:pt x="112697" y="1627162"/>
                </a:lnTo>
                <a:lnTo>
                  <a:pt x="111375" y="1620814"/>
                </a:lnTo>
                <a:lnTo>
                  <a:pt x="110052" y="1613937"/>
                </a:lnTo>
                <a:lnTo>
                  <a:pt x="109258" y="1607589"/>
                </a:lnTo>
                <a:lnTo>
                  <a:pt x="108994" y="1601506"/>
                </a:lnTo>
                <a:lnTo>
                  <a:pt x="109258" y="1595158"/>
                </a:lnTo>
                <a:lnTo>
                  <a:pt x="109523" y="1592513"/>
                </a:lnTo>
                <a:lnTo>
                  <a:pt x="110052" y="1589868"/>
                </a:lnTo>
                <a:lnTo>
                  <a:pt x="110846" y="1587488"/>
                </a:lnTo>
                <a:lnTo>
                  <a:pt x="111639" y="1585107"/>
                </a:lnTo>
                <a:lnTo>
                  <a:pt x="112697" y="1582992"/>
                </a:lnTo>
                <a:lnTo>
                  <a:pt x="114285" y="1581140"/>
                </a:lnTo>
                <a:lnTo>
                  <a:pt x="115607" y="1579553"/>
                </a:lnTo>
                <a:lnTo>
                  <a:pt x="117195" y="1578231"/>
                </a:lnTo>
                <a:lnTo>
                  <a:pt x="120898" y="1575321"/>
                </a:lnTo>
                <a:lnTo>
                  <a:pt x="124338" y="1572412"/>
                </a:lnTo>
                <a:lnTo>
                  <a:pt x="127512" y="1569502"/>
                </a:lnTo>
                <a:lnTo>
                  <a:pt x="130158" y="1566328"/>
                </a:lnTo>
                <a:lnTo>
                  <a:pt x="132803" y="1563155"/>
                </a:lnTo>
                <a:lnTo>
                  <a:pt x="134655" y="1560245"/>
                </a:lnTo>
                <a:lnTo>
                  <a:pt x="136771" y="1556807"/>
                </a:lnTo>
                <a:lnTo>
                  <a:pt x="138094" y="1553368"/>
                </a:lnTo>
                <a:lnTo>
                  <a:pt x="139417" y="1549930"/>
                </a:lnTo>
                <a:lnTo>
                  <a:pt x="140475" y="1546756"/>
                </a:lnTo>
                <a:lnTo>
                  <a:pt x="141004" y="1543318"/>
                </a:lnTo>
                <a:lnTo>
                  <a:pt x="141004" y="1539879"/>
                </a:lnTo>
                <a:lnTo>
                  <a:pt x="141004" y="1536705"/>
                </a:lnTo>
                <a:lnTo>
                  <a:pt x="140475" y="1533531"/>
                </a:lnTo>
                <a:lnTo>
                  <a:pt x="139417" y="1530093"/>
                </a:lnTo>
                <a:lnTo>
                  <a:pt x="138359" y="1526919"/>
                </a:lnTo>
                <a:lnTo>
                  <a:pt x="136771" y="1524010"/>
                </a:lnTo>
                <a:lnTo>
                  <a:pt x="134655" y="1521100"/>
                </a:lnTo>
                <a:lnTo>
                  <a:pt x="132539" y="1518455"/>
                </a:lnTo>
                <a:lnTo>
                  <a:pt x="129628" y="1515546"/>
                </a:lnTo>
                <a:lnTo>
                  <a:pt x="126718" y="1512901"/>
                </a:lnTo>
                <a:lnTo>
                  <a:pt x="123279" y="1510520"/>
                </a:lnTo>
                <a:lnTo>
                  <a:pt x="119576" y="1508404"/>
                </a:lnTo>
                <a:lnTo>
                  <a:pt x="115343" y="1506289"/>
                </a:lnTo>
                <a:lnTo>
                  <a:pt x="110581" y="1504702"/>
                </a:lnTo>
                <a:lnTo>
                  <a:pt x="105555" y="1502850"/>
                </a:lnTo>
                <a:lnTo>
                  <a:pt x="100264" y="1501792"/>
                </a:lnTo>
                <a:lnTo>
                  <a:pt x="94179" y="1500734"/>
                </a:lnTo>
                <a:lnTo>
                  <a:pt x="88094" y="1499676"/>
                </a:lnTo>
                <a:lnTo>
                  <a:pt x="81481" y="1499147"/>
                </a:lnTo>
                <a:lnTo>
                  <a:pt x="74338" y="1498883"/>
                </a:lnTo>
                <a:lnTo>
                  <a:pt x="66666" y="1498883"/>
                </a:lnTo>
                <a:lnTo>
                  <a:pt x="60846" y="1498883"/>
                </a:lnTo>
                <a:lnTo>
                  <a:pt x="55026" y="1498354"/>
                </a:lnTo>
                <a:lnTo>
                  <a:pt x="49735" y="1497560"/>
                </a:lnTo>
                <a:lnTo>
                  <a:pt x="44709" y="1496238"/>
                </a:lnTo>
                <a:lnTo>
                  <a:pt x="39947" y="1494386"/>
                </a:lnTo>
                <a:lnTo>
                  <a:pt x="35449" y="1492270"/>
                </a:lnTo>
                <a:lnTo>
                  <a:pt x="31217" y="1489625"/>
                </a:lnTo>
                <a:lnTo>
                  <a:pt x="27248" y="1486981"/>
                </a:lnTo>
                <a:lnTo>
                  <a:pt x="23545" y="1483807"/>
                </a:lnTo>
                <a:lnTo>
                  <a:pt x="20106" y="1480368"/>
                </a:lnTo>
                <a:lnTo>
                  <a:pt x="17196" y="1476665"/>
                </a:lnTo>
                <a:lnTo>
                  <a:pt x="14286" y="1472962"/>
                </a:lnTo>
                <a:lnTo>
                  <a:pt x="11640" y="1468995"/>
                </a:lnTo>
                <a:lnTo>
                  <a:pt x="9524" y="1464499"/>
                </a:lnTo>
                <a:lnTo>
                  <a:pt x="7407" y="1460002"/>
                </a:lnTo>
                <a:lnTo>
                  <a:pt x="5820" y="1455506"/>
                </a:lnTo>
                <a:lnTo>
                  <a:pt x="4233" y="1450745"/>
                </a:lnTo>
                <a:lnTo>
                  <a:pt x="2910" y="1445720"/>
                </a:lnTo>
                <a:lnTo>
                  <a:pt x="1852" y="1440959"/>
                </a:lnTo>
                <a:lnTo>
                  <a:pt x="1058" y="1435669"/>
                </a:lnTo>
                <a:lnTo>
                  <a:pt x="529" y="1430643"/>
                </a:lnTo>
                <a:lnTo>
                  <a:pt x="265" y="1425354"/>
                </a:lnTo>
                <a:lnTo>
                  <a:pt x="0" y="1420328"/>
                </a:lnTo>
                <a:lnTo>
                  <a:pt x="0" y="1415303"/>
                </a:lnTo>
                <a:lnTo>
                  <a:pt x="265" y="1410278"/>
                </a:lnTo>
                <a:lnTo>
                  <a:pt x="794" y="1405252"/>
                </a:lnTo>
                <a:lnTo>
                  <a:pt x="1323" y="1400227"/>
                </a:lnTo>
                <a:lnTo>
                  <a:pt x="2116" y="1395466"/>
                </a:lnTo>
                <a:lnTo>
                  <a:pt x="2910" y="1390705"/>
                </a:lnTo>
                <a:lnTo>
                  <a:pt x="4233" y="1386209"/>
                </a:lnTo>
                <a:lnTo>
                  <a:pt x="5556" y="1381977"/>
                </a:lnTo>
                <a:lnTo>
                  <a:pt x="6878" y="1377745"/>
                </a:lnTo>
                <a:lnTo>
                  <a:pt x="11640" y="1365843"/>
                </a:lnTo>
                <a:lnTo>
                  <a:pt x="19048" y="1349444"/>
                </a:lnTo>
                <a:lnTo>
                  <a:pt x="39947" y="1303687"/>
                </a:lnTo>
                <a:lnTo>
                  <a:pt x="65608" y="1245763"/>
                </a:lnTo>
                <a:lnTo>
                  <a:pt x="79629" y="1214288"/>
                </a:lnTo>
                <a:lnTo>
                  <a:pt x="93650" y="1182020"/>
                </a:lnTo>
                <a:lnTo>
                  <a:pt x="107406" y="1149487"/>
                </a:lnTo>
                <a:lnTo>
                  <a:pt x="120634" y="1117484"/>
                </a:lnTo>
                <a:lnTo>
                  <a:pt x="133068" y="1086802"/>
                </a:lnTo>
                <a:lnTo>
                  <a:pt x="138623" y="1072255"/>
                </a:lnTo>
                <a:lnTo>
                  <a:pt x="143914" y="1057973"/>
                </a:lnTo>
                <a:lnTo>
                  <a:pt x="148411" y="1044748"/>
                </a:lnTo>
                <a:lnTo>
                  <a:pt x="152909" y="1031788"/>
                </a:lnTo>
                <a:lnTo>
                  <a:pt x="156612" y="1019886"/>
                </a:lnTo>
                <a:lnTo>
                  <a:pt x="159787" y="1009041"/>
                </a:lnTo>
                <a:lnTo>
                  <a:pt x="162168" y="999255"/>
                </a:lnTo>
                <a:lnTo>
                  <a:pt x="164020" y="990527"/>
                </a:lnTo>
                <a:lnTo>
                  <a:pt x="164813" y="982857"/>
                </a:lnTo>
                <a:lnTo>
                  <a:pt x="165078" y="979683"/>
                </a:lnTo>
                <a:lnTo>
                  <a:pt x="165078" y="976509"/>
                </a:lnTo>
                <a:lnTo>
                  <a:pt x="164549" y="965929"/>
                </a:lnTo>
                <a:lnTo>
                  <a:pt x="163755" y="956143"/>
                </a:lnTo>
                <a:lnTo>
                  <a:pt x="162697" y="947944"/>
                </a:lnTo>
                <a:lnTo>
                  <a:pt x="161374" y="940273"/>
                </a:lnTo>
                <a:lnTo>
                  <a:pt x="160051" y="933396"/>
                </a:lnTo>
                <a:lnTo>
                  <a:pt x="158729" y="927578"/>
                </a:lnTo>
                <a:lnTo>
                  <a:pt x="157141" y="922288"/>
                </a:lnTo>
                <a:lnTo>
                  <a:pt x="155554" y="917527"/>
                </a:lnTo>
                <a:lnTo>
                  <a:pt x="152380" y="908799"/>
                </a:lnTo>
                <a:lnTo>
                  <a:pt x="149999" y="900864"/>
                </a:lnTo>
                <a:lnTo>
                  <a:pt x="148940" y="897425"/>
                </a:lnTo>
                <a:lnTo>
                  <a:pt x="148147" y="893458"/>
                </a:lnTo>
                <a:lnTo>
                  <a:pt x="147618" y="889226"/>
                </a:lnTo>
                <a:lnTo>
                  <a:pt x="147353" y="884730"/>
                </a:lnTo>
                <a:lnTo>
                  <a:pt x="147618" y="861190"/>
                </a:lnTo>
                <a:lnTo>
                  <a:pt x="148411" y="837385"/>
                </a:lnTo>
                <a:lnTo>
                  <a:pt x="149734" y="814374"/>
                </a:lnTo>
                <a:lnTo>
                  <a:pt x="151321" y="791364"/>
                </a:lnTo>
                <a:lnTo>
                  <a:pt x="153438" y="768617"/>
                </a:lnTo>
                <a:lnTo>
                  <a:pt x="156083" y="745871"/>
                </a:lnTo>
                <a:lnTo>
                  <a:pt x="159258" y="723653"/>
                </a:lnTo>
                <a:lnTo>
                  <a:pt x="162697" y="701700"/>
                </a:lnTo>
                <a:lnTo>
                  <a:pt x="166665" y="679747"/>
                </a:lnTo>
                <a:lnTo>
                  <a:pt x="171163" y="657795"/>
                </a:lnTo>
                <a:lnTo>
                  <a:pt x="176189" y="636371"/>
                </a:lnTo>
                <a:lnTo>
                  <a:pt x="181744" y="615476"/>
                </a:lnTo>
                <a:lnTo>
                  <a:pt x="187300" y="594316"/>
                </a:lnTo>
                <a:lnTo>
                  <a:pt x="193649" y="573686"/>
                </a:lnTo>
                <a:lnTo>
                  <a:pt x="200263" y="553320"/>
                </a:lnTo>
                <a:lnTo>
                  <a:pt x="207406" y="533218"/>
                </a:lnTo>
                <a:lnTo>
                  <a:pt x="215077" y="513117"/>
                </a:lnTo>
                <a:lnTo>
                  <a:pt x="223014" y="493809"/>
                </a:lnTo>
                <a:lnTo>
                  <a:pt x="231215" y="474501"/>
                </a:lnTo>
                <a:lnTo>
                  <a:pt x="239945" y="455457"/>
                </a:lnTo>
                <a:lnTo>
                  <a:pt x="249204" y="436943"/>
                </a:lnTo>
                <a:lnTo>
                  <a:pt x="259257" y="418428"/>
                </a:lnTo>
                <a:lnTo>
                  <a:pt x="269045" y="400443"/>
                </a:lnTo>
                <a:lnTo>
                  <a:pt x="279627" y="382722"/>
                </a:lnTo>
                <a:lnTo>
                  <a:pt x="290209" y="365265"/>
                </a:lnTo>
                <a:lnTo>
                  <a:pt x="301585" y="348073"/>
                </a:lnTo>
                <a:lnTo>
                  <a:pt x="313225" y="331410"/>
                </a:lnTo>
                <a:lnTo>
                  <a:pt x="325394" y="315011"/>
                </a:lnTo>
                <a:lnTo>
                  <a:pt x="337828" y="299142"/>
                </a:lnTo>
                <a:lnTo>
                  <a:pt x="350261" y="283272"/>
                </a:lnTo>
                <a:lnTo>
                  <a:pt x="363489" y="267932"/>
                </a:lnTo>
                <a:lnTo>
                  <a:pt x="376981" y="252856"/>
                </a:lnTo>
                <a:lnTo>
                  <a:pt x="391002" y="238044"/>
                </a:lnTo>
                <a:lnTo>
                  <a:pt x="405552" y="224026"/>
                </a:lnTo>
                <a:lnTo>
                  <a:pt x="420102" y="210008"/>
                </a:lnTo>
                <a:lnTo>
                  <a:pt x="434917" y="196519"/>
                </a:lnTo>
                <a:lnTo>
                  <a:pt x="450261" y="183558"/>
                </a:lnTo>
                <a:lnTo>
                  <a:pt x="466133" y="171127"/>
                </a:lnTo>
                <a:lnTo>
                  <a:pt x="482006" y="158696"/>
                </a:lnTo>
                <a:lnTo>
                  <a:pt x="498673" y="146794"/>
                </a:lnTo>
                <a:lnTo>
                  <a:pt x="515339" y="135421"/>
                </a:lnTo>
                <a:lnTo>
                  <a:pt x="532270" y="124312"/>
                </a:lnTo>
                <a:lnTo>
                  <a:pt x="549731" y="113732"/>
                </a:lnTo>
                <a:lnTo>
                  <a:pt x="567455" y="103681"/>
                </a:lnTo>
                <a:lnTo>
                  <a:pt x="585709" y="93895"/>
                </a:lnTo>
                <a:lnTo>
                  <a:pt x="603963" y="84638"/>
                </a:lnTo>
                <a:lnTo>
                  <a:pt x="622746" y="75645"/>
                </a:lnTo>
                <a:lnTo>
                  <a:pt x="641793" y="67446"/>
                </a:lnTo>
                <a:lnTo>
                  <a:pt x="661105" y="59247"/>
                </a:lnTo>
                <a:lnTo>
                  <a:pt x="680946" y="51841"/>
                </a:lnTo>
                <a:lnTo>
                  <a:pt x="700787" y="44964"/>
                </a:lnTo>
                <a:lnTo>
                  <a:pt x="721157" y="38616"/>
                </a:lnTo>
                <a:lnTo>
                  <a:pt x="741528" y="32533"/>
                </a:lnTo>
                <a:lnTo>
                  <a:pt x="762427" y="26978"/>
                </a:lnTo>
                <a:lnTo>
                  <a:pt x="783326" y="21953"/>
                </a:lnTo>
                <a:lnTo>
                  <a:pt x="805019" y="17457"/>
                </a:lnTo>
                <a:lnTo>
                  <a:pt x="826712" y="13489"/>
                </a:lnTo>
                <a:lnTo>
                  <a:pt x="848405" y="9786"/>
                </a:lnTo>
                <a:lnTo>
                  <a:pt x="870627" y="7141"/>
                </a:lnTo>
                <a:lnTo>
                  <a:pt x="893378" y="4497"/>
                </a:lnTo>
                <a:lnTo>
                  <a:pt x="916129" y="2645"/>
                </a:lnTo>
                <a:lnTo>
                  <a:pt x="939145" y="1058"/>
                </a:lnTo>
                <a:lnTo>
                  <a:pt x="962425" y="265"/>
                </a:lnTo>
                <a:lnTo>
                  <a:pt x="986234" y="0"/>
                </a:lnTo>
                <a:close/>
              </a:path>
            </a:pathLst>
          </a:custGeom>
          <a:solidFill>
            <a:schemeClr val="bg1"/>
          </a:solidFill>
          <a:ln>
            <a:solidFill>
              <a:schemeClr val="bg1"/>
            </a:solidFill>
          </a:ln>
          <a:extLst/>
        </p:spPr>
        <p:txBody>
          <a:bodyPr anchor="ctr">
            <a:scene3d>
              <a:camera prst="orthographicFront"/>
              <a:lightRig rig="threePt" dir="t"/>
            </a:scene3d>
            <a:sp3d>
              <a:contourClr>
                <a:srgbClr val="FFFFFF"/>
              </a:contourClr>
            </a:sp3d>
          </a:bodyPr>
          <a:lstStyle/>
          <a:p>
            <a:pPr algn="ctr" fontAlgn="auto">
              <a:spcBef>
                <a:spcPts val="0"/>
              </a:spcBef>
              <a:spcAft>
                <a:spcPts val="0"/>
              </a:spcAft>
              <a:defRPr/>
            </a:pPr>
            <a:endParaRPr lang="zh-CN" altLang="en-US">
              <a:solidFill>
                <a:srgbClr val="FFFFFF"/>
              </a:solidFill>
              <a:latin typeface="+mn-lt"/>
              <a:ea typeface="+mn-ea"/>
            </a:endParaRPr>
          </a:p>
        </p:txBody>
      </p:sp>
      <p:grpSp>
        <p:nvGrpSpPr>
          <p:cNvPr id="23" name="Group 22"/>
          <p:cNvGrpSpPr/>
          <p:nvPr/>
        </p:nvGrpSpPr>
        <p:grpSpPr>
          <a:xfrm>
            <a:off x="1815737" y="1261847"/>
            <a:ext cx="3788229" cy="757240"/>
            <a:chOff x="1815737" y="1261847"/>
            <a:chExt cx="3788229" cy="757240"/>
          </a:xfrm>
        </p:grpSpPr>
        <p:grpSp>
          <p:nvGrpSpPr>
            <p:cNvPr id="4" name="组合 2"/>
            <p:cNvGrpSpPr>
              <a:grpSpLocks/>
            </p:cNvGrpSpPr>
            <p:nvPr/>
          </p:nvGrpSpPr>
          <p:grpSpPr bwMode="auto">
            <a:xfrm>
              <a:off x="4281487" y="1279525"/>
              <a:ext cx="1322479" cy="739562"/>
              <a:chOff x="4280976" y="1279575"/>
              <a:chExt cx="1322591" cy="740001"/>
            </a:xfrm>
          </p:grpSpPr>
          <p:sp>
            <p:nvSpPr>
              <p:cNvPr id="5" name="MH_Other_5"/>
              <p:cNvSpPr/>
              <p:nvPr/>
            </p:nvSpPr>
            <p:spPr>
              <a:xfrm>
                <a:off x="4280976" y="1279575"/>
                <a:ext cx="485816" cy="486063"/>
              </a:xfrm>
              <a:prstGeom prst="ellipse">
                <a:avLst/>
              </a:prstGeom>
              <a:solidFill>
                <a:sysClr val="window" lastClr="FFFFFF"/>
              </a:solidFill>
              <a:ln w="57150" cap="flat" cmpd="sng" algn="ctr">
                <a:solidFill>
                  <a:srgbClr val="FFD47B"/>
                </a:solidFill>
                <a:prstDash val="solid"/>
              </a:ln>
              <a:effectLst/>
            </p:spPr>
            <p:txBody>
              <a:bodyPr lIns="0" tIns="0" rIns="0" bIns="0" anchor="ctr"/>
              <a:lstStyle/>
              <a:p>
                <a:pPr algn="ctr" fontAlgn="auto">
                  <a:spcBef>
                    <a:spcPts val="0"/>
                  </a:spcBef>
                  <a:spcAft>
                    <a:spcPts val="0"/>
                  </a:spcAft>
                  <a:defRPr/>
                </a:pPr>
                <a:r>
                  <a:rPr lang="en-US" sz="2700" b="1" kern="0" dirty="0">
                    <a:ln w="18415" cmpd="sng">
                      <a:noFill/>
                      <a:prstDash val="solid"/>
                    </a:ln>
                    <a:solidFill>
                      <a:srgbClr val="245E76"/>
                    </a:solidFill>
                    <a:latin typeface="Agency FB" pitchFamily="34" charset="0"/>
                    <a:ea typeface="微软雅黑" pitchFamily="34" charset="-122"/>
                    <a:cs typeface="Times New Roman" pitchFamily="18" charset="0"/>
                  </a:rPr>
                  <a:t>01</a:t>
                </a:r>
              </a:p>
            </p:txBody>
          </p:sp>
          <p:cxnSp>
            <p:nvCxnSpPr>
              <p:cNvPr id="6" name="MH_Other_6"/>
              <p:cNvCxnSpPr>
                <a:cxnSpLocks noChangeShapeType="1"/>
              </p:cNvCxnSpPr>
              <p:nvPr/>
            </p:nvCxnSpPr>
            <p:spPr bwMode="auto">
              <a:xfrm>
                <a:off x="4837919" y="1584561"/>
                <a:ext cx="765648" cy="435015"/>
              </a:xfrm>
              <a:prstGeom prst="line">
                <a:avLst/>
              </a:prstGeom>
              <a:noFill/>
              <a:ln w="38100" algn="ctr">
                <a:solidFill>
                  <a:srgbClr val="FFD47B"/>
                </a:solidFill>
                <a:prstDash val="dash"/>
                <a:round/>
                <a:headEnd/>
                <a:tailEnd/>
              </a:ln>
              <a:extLst>
                <a:ext uri="{909E8E84-426E-40DD-AFC4-6F175D3DCCD1}">
                  <a14:hiddenFill xmlns:a14="http://schemas.microsoft.com/office/drawing/2010/main">
                    <a:noFill/>
                  </a14:hiddenFill>
                </a:ext>
              </a:extLst>
            </p:spPr>
          </p:cxnSp>
        </p:grpSp>
        <p:sp>
          <p:nvSpPr>
            <p:cNvPr id="17" name="Rounded Rectangle 19"/>
            <p:cNvSpPr/>
            <p:nvPr/>
          </p:nvSpPr>
          <p:spPr>
            <a:xfrm>
              <a:off x="1815737" y="1261847"/>
              <a:ext cx="2434857" cy="697218"/>
            </a:xfrm>
            <a:prstGeom prst="roundRect">
              <a:avLst>
                <a:gd name="adj" fmla="val 4267"/>
              </a:avLst>
            </a:prstGeom>
            <a:solidFill>
              <a:schemeClr val="bg1"/>
            </a:solidFill>
            <a:ln w="9525" cap="flat" cmpd="sng" algn="ctr">
              <a:solidFill>
                <a:schemeClr val="bg1"/>
              </a:solidFill>
              <a:prstDash val="solid"/>
            </a:ln>
            <a:effectLst>
              <a:outerShdw blurRad="40000" dist="23000" dir="5400000" rotWithShape="0">
                <a:srgbClr val="000000">
                  <a:alpha val="35000"/>
                </a:srgbClr>
              </a:outerShdw>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600" b="1" dirty="0">
                  <a:solidFill>
                    <a:prstClr val="black">
                      <a:lumMod val="75000"/>
                      <a:lumOff val="25000"/>
                    </a:prstClr>
                  </a:solidFill>
                  <a:latin typeface="MYingHei_18030_C-Medium" panose="020A0304000101010101" pitchFamily="18" charset="-122"/>
                  <a:ea typeface="MYingHei_18030_C-Medium" panose="020A0304000101010101" pitchFamily="18" charset="-122"/>
                  <a:cs typeface="MYingHei_18030_C-Medium" panose="020A0304000101010101" pitchFamily="18" charset="-122"/>
                </a:rPr>
                <a:t>大</a:t>
              </a:r>
              <a:r>
                <a:rPr lang="zh-CN" altLang="en-US" sz="1600" b="1" dirty="0" smtClean="0">
                  <a:solidFill>
                    <a:prstClr val="black">
                      <a:lumMod val="75000"/>
                      <a:lumOff val="25000"/>
                    </a:prstClr>
                  </a:solidFill>
                  <a:latin typeface="MYingHei_18030_C-Medium" panose="020A0304000101010101" pitchFamily="18" charset="-122"/>
                  <a:ea typeface="MYingHei_18030_C-Medium" panose="020A0304000101010101" pitchFamily="18" charset="-122"/>
                  <a:cs typeface="MYingHei_18030_C-Medium" panose="020A0304000101010101" pitchFamily="18" charset="-122"/>
                </a:rPr>
                <a:t>量可用数据未开发</a:t>
              </a:r>
              <a:endParaRPr lang="en-US" sz="1600" b="1" dirty="0">
                <a:solidFill>
                  <a:prstClr val="black">
                    <a:lumMod val="75000"/>
                    <a:lumOff val="25000"/>
                  </a:prstClr>
                </a:solidFill>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p:txBody>
        </p:sp>
      </p:grpSp>
      <p:grpSp>
        <p:nvGrpSpPr>
          <p:cNvPr id="26" name="Group 25"/>
          <p:cNvGrpSpPr/>
          <p:nvPr/>
        </p:nvGrpSpPr>
        <p:grpSpPr>
          <a:xfrm>
            <a:off x="7248526" y="4499926"/>
            <a:ext cx="3990974" cy="1143363"/>
            <a:chOff x="7248526" y="4499926"/>
            <a:chExt cx="3990974" cy="1143363"/>
          </a:xfrm>
        </p:grpSpPr>
        <p:grpSp>
          <p:nvGrpSpPr>
            <p:cNvPr id="13" name="组合 11"/>
            <p:cNvGrpSpPr>
              <a:grpSpLocks/>
            </p:cNvGrpSpPr>
            <p:nvPr/>
          </p:nvGrpSpPr>
          <p:grpSpPr bwMode="auto">
            <a:xfrm>
              <a:off x="7248526" y="4499926"/>
              <a:ext cx="1017587" cy="898525"/>
              <a:chOff x="7135813" y="3453982"/>
              <a:chExt cx="1017979" cy="898221"/>
            </a:xfrm>
          </p:grpSpPr>
          <p:sp>
            <p:nvSpPr>
              <p:cNvPr id="14" name="MH_Other_11"/>
              <p:cNvSpPr/>
              <p:nvPr/>
            </p:nvSpPr>
            <p:spPr>
              <a:xfrm>
                <a:off x="7667830" y="3866592"/>
                <a:ext cx="485962" cy="485611"/>
              </a:xfrm>
              <a:prstGeom prst="ellipse">
                <a:avLst/>
              </a:prstGeom>
              <a:solidFill>
                <a:sysClr val="window" lastClr="FFFFFF"/>
              </a:solidFill>
              <a:ln w="57150" cap="flat" cmpd="sng" algn="ctr">
                <a:solidFill>
                  <a:srgbClr val="FFD47B"/>
                </a:solidFill>
                <a:prstDash val="solid"/>
              </a:ln>
              <a:effectLst/>
            </p:spPr>
            <p:txBody>
              <a:bodyPr lIns="0" tIns="0" rIns="0" bIns="0" anchor="ctr"/>
              <a:lstStyle/>
              <a:p>
                <a:pPr algn="ctr" fontAlgn="auto">
                  <a:spcBef>
                    <a:spcPts val="0"/>
                  </a:spcBef>
                  <a:spcAft>
                    <a:spcPts val="0"/>
                  </a:spcAft>
                  <a:defRPr/>
                </a:pPr>
                <a:r>
                  <a:rPr lang="en-US" sz="2700" b="1" kern="0" dirty="0">
                    <a:ln w="18415" cmpd="sng">
                      <a:noFill/>
                      <a:prstDash val="solid"/>
                    </a:ln>
                    <a:solidFill>
                      <a:srgbClr val="245E76"/>
                    </a:solidFill>
                    <a:latin typeface="Agency FB" pitchFamily="34" charset="0"/>
                    <a:ea typeface="微软雅黑" pitchFamily="34" charset="-122"/>
                    <a:cs typeface="Times New Roman" pitchFamily="18" charset="0"/>
                  </a:rPr>
                  <a:t>04</a:t>
                </a:r>
              </a:p>
            </p:txBody>
          </p:sp>
          <p:cxnSp>
            <p:nvCxnSpPr>
              <p:cNvPr id="15" name="MH_Other_12"/>
              <p:cNvCxnSpPr>
                <a:cxnSpLocks noChangeShapeType="1"/>
              </p:cNvCxnSpPr>
              <p:nvPr/>
            </p:nvCxnSpPr>
            <p:spPr bwMode="auto">
              <a:xfrm flipH="1" flipV="1">
                <a:off x="7135813" y="3453982"/>
                <a:ext cx="556674" cy="437741"/>
              </a:xfrm>
              <a:prstGeom prst="line">
                <a:avLst/>
              </a:prstGeom>
              <a:noFill/>
              <a:ln w="38100" algn="ctr">
                <a:solidFill>
                  <a:srgbClr val="FFD47B"/>
                </a:solidFill>
                <a:prstDash val="dash"/>
                <a:round/>
                <a:headEnd/>
                <a:tailEnd/>
              </a:ln>
              <a:extLst>
                <a:ext uri="{909E8E84-426E-40DD-AFC4-6F175D3DCCD1}">
                  <a14:hiddenFill xmlns:a14="http://schemas.microsoft.com/office/drawing/2010/main">
                    <a:noFill/>
                  </a14:hiddenFill>
                </a:ext>
              </a:extLst>
            </p:spPr>
          </p:cxnSp>
        </p:grpSp>
        <p:sp>
          <p:nvSpPr>
            <p:cNvPr id="18" name="Rounded Rectangle 18"/>
            <p:cNvSpPr/>
            <p:nvPr/>
          </p:nvSpPr>
          <p:spPr>
            <a:xfrm>
              <a:off x="8323744" y="4946071"/>
              <a:ext cx="2915756" cy="697218"/>
            </a:xfrm>
            <a:prstGeom prst="roundRect">
              <a:avLst>
                <a:gd name="adj" fmla="val 4267"/>
              </a:avLst>
            </a:prstGeom>
            <a:solidFill>
              <a:schemeClr val="bg1"/>
            </a:solidFill>
            <a:ln w="9525" cap="flat" cmpd="sng" algn="ctr">
              <a:solidFill>
                <a:schemeClr val="bg1"/>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600" b="1" dirty="0">
                  <a:solidFill>
                    <a:prstClr val="black">
                      <a:lumMod val="75000"/>
                      <a:lumOff val="25000"/>
                    </a:prstClr>
                  </a:solidFill>
                  <a:latin typeface="MYingHei_18030_C-Medium" panose="020A0304000101010101" pitchFamily="18" charset="-122"/>
                  <a:ea typeface="MYingHei_18030_C-Medium" panose="020A0304000101010101" pitchFamily="18" charset="-122"/>
                  <a:cs typeface="MYingHei_18030_C-Medium" panose="020A0304000101010101" pitchFamily="18" charset="-122"/>
                </a:rPr>
                <a:t>反馈滞后</a:t>
              </a:r>
              <a:endParaRPr lang="en-US" sz="1600" b="1" dirty="0">
                <a:solidFill>
                  <a:prstClr val="black">
                    <a:lumMod val="75000"/>
                    <a:lumOff val="25000"/>
                  </a:prstClr>
                </a:solidFill>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p:txBody>
        </p:sp>
      </p:grpSp>
      <p:grpSp>
        <p:nvGrpSpPr>
          <p:cNvPr id="24" name="Group 23"/>
          <p:cNvGrpSpPr/>
          <p:nvPr/>
        </p:nvGrpSpPr>
        <p:grpSpPr>
          <a:xfrm>
            <a:off x="7053941" y="1250002"/>
            <a:ext cx="4360090" cy="769083"/>
            <a:chOff x="7053941" y="1250002"/>
            <a:chExt cx="4360090" cy="769083"/>
          </a:xfrm>
        </p:grpSpPr>
        <p:grpSp>
          <p:nvGrpSpPr>
            <p:cNvPr id="7" name="组合 5"/>
            <p:cNvGrpSpPr>
              <a:grpSpLocks/>
            </p:cNvGrpSpPr>
            <p:nvPr/>
          </p:nvGrpSpPr>
          <p:grpSpPr bwMode="auto">
            <a:xfrm>
              <a:off x="7053941" y="1279524"/>
              <a:ext cx="1697945" cy="739561"/>
              <a:chOff x="7053493" y="1279575"/>
              <a:chExt cx="1698766" cy="740284"/>
            </a:xfrm>
          </p:grpSpPr>
          <p:sp>
            <p:nvSpPr>
              <p:cNvPr id="8" name="MH_Other_7"/>
              <p:cNvSpPr/>
              <p:nvPr/>
            </p:nvSpPr>
            <p:spPr>
              <a:xfrm>
                <a:off x="8266249" y="1279575"/>
                <a:ext cx="486010" cy="486250"/>
              </a:xfrm>
              <a:prstGeom prst="ellipse">
                <a:avLst/>
              </a:prstGeom>
              <a:solidFill>
                <a:sysClr val="window" lastClr="FFFFFF"/>
              </a:solidFill>
              <a:ln w="57150" cap="flat" cmpd="sng" algn="ctr">
                <a:solidFill>
                  <a:srgbClr val="FFD47B"/>
                </a:solidFill>
                <a:prstDash val="solid"/>
              </a:ln>
              <a:effectLst/>
            </p:spPr>
            <p:txBody>
              <a:bodyPr lIns="0" tIns="0" rIns="0" bIns="0" anchor="ctr"/>
              <a:lstStyle/>
              <a:p>
                <a:pPr algn="ctr" fontAlgn="auto">
                  <a:spcBef>
                    <a:spcPts val="0"/>
                  </a:spcBef>
                  <a:spcAft>
                    <a:spcPts val="0"/>
                  </a:spcAft>
                  <a:defRPr/>
                </a:pPr>
                <a:r>
                  <a:rPr lang="en-US" sz="2700" b="1" kern="0" dirty="0">
                    <a:ln w="18415" cmpd="sng">
                      <a:noFill/>
                      <a:prstDash val="solid"/>
                    </a:ln>
                    <a:solidFill>
                      <a:srgbClr val="245E76"/>
                    </a:solidFill>
                    <a:latin typeface="Agency FB" pitchFamily="34" charset="0"/>
                    <a:ea typeface="微软雅黑" pitchFamily="34" charset="-122"/>
                    <a:cs typeface="Times New Roman" pitchFamily="18" charset="0"/>
                  </a:rPr>
                  <a:t>02</a:t>
                </a:r>
              </a:p>
            </p:txBody>
          </p:sp>
          <p:cxnSp>
            <p:nvCxnSpPr>
              <p:cNvPr id="9" name="MH_Other_8"/>
              <p:cNvCxnSpPr>
                <a:cxnSpLocks noChangeShapeType="1"/>
              </p:cNvCxnSpPr>
              <p:nvPr/>
            </p:nvCxnSpPr>
            <p:spPr bwMode="auto">
              <a:xfrm flipH="1">
                <a:off x="7053493" y="1590177"/>
                <a:ext cx="1154171" cy="429682"/>
              </a:xfrm>
              <a:prstGeom prst="line">
                <a:avLst/>
              </a:prstGeom>
              <a:noFill/>
              <a:ln w="38100" algn="ctr">
                <a:solidFill>
                  <a:srgbClr val="FFD47B"/>
                </a:solidFill>
                <a:prstDash val="dash"/>
                <a:round/>
                <a:headEnd/>
                <a:tailEnd/>
              </a:ln>
              <a:extLst>
                <a:ext uri="{909E8E84-426E-40DD-AFC4-6F175D3DCCD1}">
                  <a14:hiddenFill xmlns:a14="http://schemas.microsoft.com/office/drawing/2010/main">
                    <a:noFill/>
                  </a14:hiddenFill>
                </a:ext>
              </a:extLst>
            </p:spPr>
          </p:cxnSp>
        </p:grpSp>
        <p:sp>
          <p:nvSpPr>
            <p:cNvPr id="19" name="Rounded Rectangle 17"/>
            <p:cNvSpPr/>
            <p:nvPr/>
          </p:nvSpPr>
          <p:spPr>
            <a:xfrm>
              <a:off x="8782779" y="1250002"/>
              <a:ext cx="2631252" cy="697218"/>
            </a:xfrm>
            <a:prstGeom prst="roundRect">
              <a:avLst>
                <a:gd name="adj" fmla="val 4267"/>
              </a:avLst>
            </a:prstGeom>
            <a:solidFill>
              <a:schemeClr val="bg1"/>
            </a:solidFill>
            <a:ln w="9525" cap="flat" cmpd="sng" algn="ctr">
              <a:solidFill>
                <a:schemeClr val="bg1"/>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600" b="1" dirty="0">
                  <a:solidFill>
                    <a:prstClr val="black">
                      <a:lumMod val="75000"/>
                      <a:lumOff val="25000"/>
                    </a:prstClr>
                  </a:solidFill>
                  <a:latin typeface="MYingHei_18030_C-Medium" panose="020A0304000101010101" pitchFamily="18" charset="-122"/>
                  <a:ea typeface="MYingHei_18030_C-Medium" panose="020A0304000101010101" pitchFamily="18" charset="-122"/>
                  <a:cs typeface="MYingHei_18030_C-Medium" panose="020A0304000101010101" pitchFamily="18" charset="-122"/>
                </a:rPr>
                <a:t>手工操作</a:t>
              </a:r>
              <a:endParaRPr lang="en-US" sz="1600" b="1" dirty="0">
                <a:solidFill>
                  <a:prstClr val="black">
                    <a:lumMod val="75000"/>
                    <a:lumOff val="25000"/>
                  </a:prstClr>
                </a:solidFill>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p:txBody>
        </p:sp>
      </p:grpSp>
      <p:grpSp>
        <p:nvGrpSpPr>
          <p:cNvPr id="25" name="Group 24"/>
          <p:cNvGrpSpPr/>
          <p:nvPr/>
        </p:nvGrpSpPr>
        <p:grpSpPr>
          <a:xfrm>
            <a:off x="1815737" y="4274912"/>
            <a:ext cx="3244915" cy="1302915"/>
            <a:chOff x="1815737" y="4274912"/>
            <a:chExt cx="3244915" cy="1302915"/>
          </a:xfrm>
        </p:grpSpPr>
        <p:grpSp>
          <p:nvGrpSpPr>
            <p:cNvPr id="10" name="组合 8"/>
            <p:cNvGrpSpPr>
              <a:grpSpLocks/>
            </p:cNvGrpSpPr>
            <p:nvPr/>
          </p:nvGrpSpPr>
          <p:grpSpPr bwMode="auto">
            <a:xfrm>
              <a:off x="4203402" y="4274912"/>
              <a:ext cx="857250" cy="993775"/>
              <a:chOff x="4913432" y="3358676"/>
              <a:chExt cx="856423" cy="993527"/>
            </a:xfrm>
          </p:grpSpPr>
          <p:sp>
            <p:nvSpPr>
              <p:cNvPr id="11" name="MH_Other_9"/>
              <p:cNvSpPr/>
              <p:nvPr/>
            </p:nvSpPr>
            <p:spPr>
              <a:xfrm>
                <a:off x="4913432" y="3866549"/>
                <a:ext cx="485306" cy="485654"/>
              </a:xfrm>
              <a:prstGeom prst="ellipse">
                <a:avLst/>
              </a:prstGeom>
              <a:solidFill>
                <a:sysClr val="window" lastClr="FFFFFF"/>
              </a:solidFill>
              <a:ln w="57150" cap="flat" cmpd="sng" algn="ctr">
                <a:solidFill>
                  <a:srgbClr val="FFD47B"/>
                </a:solidFill>
                <a:prstDash val="solid"/>
              </a:ln>
              <a:effectLst/>
            </p:spPr>
            <p:txBody>
              <a:bodyPr lIns="0" tIns="0" rIns="0" bIns="0" anchor="ctr"/>
              <a:lstStyle/>
              <a:p>
                <a:pPr algn="ctr" fontAlgn="auto">
                  <a:spcBef>
                    <a:spcPts val="0"/>
                  </a:spcBef>
                  <a:spcAft>
                    <a:spcPts val="0"/>
                  </a:spcAft>
                  <a:defRPr/>
                </a:pPr>
                <a:r>
                  <a:rPr lang="en-US" sz="2700" b="1" kern="0" dirty="0">
                    <a:ln w="18415" cmpd="sng">
                      <a:noFill/>
                      <a:prstDash val="solid"/>
                    </a:ln>
                    <a:solidFill>
                      <a:srgbClr val="245E76"/>
                    </a:solidFill>
                    <a:latin typeface="Agency FB" pitchFamily="34" charset="0"/>
                    <a:ea typeface="微软雅黑" pitchFamily="34" charset="-122"/>
                    <a:cs typeface="Times New Roman" pitchFamily="18" charset="0"/>
                  </a:rPr>
                  <a:t>03</a:t>
                </a:r>
              </a:p>
            </p:txBody>
          </p:sp>
          <p:cxnSp>
            <p:nvCxnSpPr>
              <p:cNvPr id="12" name="MH_Other_10"/>
              <p:cNvCxnSpPr>
                <a:cxnSpLocks noChangeShapeType="1"/>
              </p:cNvCxnSpPr>
              <p:nvPr/>
            </p:nvCxnSpPr>
            <p:spPr bwMode="auto">
              <a:xfrm rot="-3781756">
                <a:off x="5310804" y="3547697"/>
                <a:ext cx="648072" cy="270030"/>
              </a:xfrm>
              <a:prstGeom prst="line">
                <a:avLst/>
              </a:prstGeom>
              <a:noFill/>
              <a:ln w="38100" algn="ctr">
                <a:solidFill>
                  <a:srgbClr val="FFD47B"/>
                </a:solidFill>
                <a:prstDash val="dash"/>
                <a:round/>
                <a:headEnd/>
                <a:tailEnd/>
              </a:ln>
              <a:extLst>
                <a:ext uri="{909E8E84-426E-40DD-AFC4-6F175D3DCCD1}">
                  <a14:hiddenFill xmlns:a14="http://schemas.microsoft.com/office/drawing/2010/main">
                    <a:noFill/>
                  </a14:hiddenFill>
                </a:ext>
              </a:extLst>
            </p:spPr>
          </p:cxnSp>
        </p:grpSp>
        <p:sp>
          <p:nvSpPr>
            <p:cNvPr id="22" name="Rounded Rectangle 18"/>
            <p:cNvSpPr/>
            <p:nvPr/>
          </p:nvSpPr>
          <p:spPr>
            <a:xfrm>
              <a:off x="1815737" y="4880609"/>
              <a:ext cx="2331931" cy="697218"/>
            </a:xfrm>
            <a:prstGeom prst="roundRect">
              <a:avLst>
                <a:gd name="adj" fmla="val 4267"/>
              </a:avLst>
            </a:prstGeom>
            <a:solidFill>
              <a:schemeClr val="bg1"/>
            </a:solidFill>
            <a:ln w="9525" cap="flat" cmpd="sng" algn="ctr">
              <a:solidFill>
                <a:schemeClr val="bg1"/>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600" b="1" dirty="0">
                  <a:solidFill>
                    <a:prstClr val="black">
                      <a:lumMod val="75000"/>
                      <a:lumOff val="25000"/>
                    </a:prstClr>
                  </a:solidFill>
                  <a:latin typeface="MYingHei_18030_C-Medium" panose="020A0304000101010101" pitchFamily="18" charset="-122"/>
                  <a:ea typeface="MYingHei_18030_C-Medium" panose="020A0304000101010101" pitchFamily="18" charset="-122"/>
                  <a:cs typeface="MYingHei_18030_C-Medium" panose="020A0304000101010101" pitchFamily="18" charset="-122"/>
                </a:rPr>
                <a:t>问</a:t>
              </a:r>
              <a:r>
                <a:rPr lang="zh-CN" altLang="en-US" sz="1600" b="1" dirty="0" smtClean="0">
                  <a:solidFill>
                    <a:prstClr val="black">
                      <a:lumMod val="75000"/>
                      <a:lumOff val="25000"/>
                    </a:prstClr>
                  </a:solidFill>
                  <a:latin typeface="MYingHei_18030_C-Medium" panose="020A0304000101010101" pitchFamily="18" charset="-122"/>
                  <a:ea typeface="MYingHei_18030_C-Medium" panose="020A0304000101010101" pitchFamily="18" charset="-122"/>
                  <a:cs typeface="MYingHei_18030_C-Medium" panose="020A0304000101010101" pitchFamily="18" charset="-122"/>
                </a:rPr>
                <a:t>题的可追溯性差</a:t>
              </a:r>
              <a:endParaRPr lang="en-US" sz="1600" b="1" dirty="0">
                <a:solidFill>
                  <a:prstClr val="black">
                    <a:lumMod val="75000"/>
                    <a:lumOff val="25000"/>
                  </a:prstClr>
                </a:solidFill>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p:txBody>
        </p:sp>
      </p:grpSp>
    </p:spTree>
    <p:extLst>
      <p:ext uri="{BB962C8B-B14F-4D97-AF65-F5344CB8AC3E}">
        <p14:creationId xmlns:p14="http://schemas.microsoft.com/office/powerpoint/2010/main" val="52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0955" y="27243"/>
            <a:ext cx="13002407" cy="6830757"/>
          </a:xfrm>
        </p:spPr>
      </p:pic>
    </p:spTree>
    <p:extLst>
      <p:ext uri="{BB962C8B-B14F-4D97-AF65-F5344CB8AC3E}">
        <p14:creationId xmlns:p14="http://schemas.microsoft.com/office/powerpoint/2010/main" val="4037095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成立流程</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774006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MH_SubTitle_2"/>
          <p:cNvSpPr txBox="1">
            <a:spLocks noChangeArrowheads="1"/>
          </p:cNvSpPr>
          <p:nvPr/>
        </p:nvSpPr>
        <p:spPr bwMode="auto">
          <a:xfrm>
            <a:off x="5050971" y="1180372"/>
            <a:ext cx="42672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30000"/>
              </a:lnSpc>
              <a:buFont typeface="Arial" panose="020B0604020202020204" pitchFamily="34" charset="0"/>
              <a:buNone/>
            </a:pPr>
            <a:endParaRPr lang="en-US" altLang="zh-CN" sz="2800" dirty="0" smtClean="0">
              <a:solidFill>
                <a:schemeClr val="bg1"/>
              </a:solidFill>
              <a:latin typeface="微软雅黑" panose="020B0503020204020204" pitchFamily="34" charset="-122"/>
              <a:ea typeface="微软雅黑" panose="020B0503020204020204" pitchFamily="34" charset="-122"/>
            </a:endParaRPr>
          </a:p>
          <a:p>
            <a:pPr algn="just">
              <a:lnSpc>
                <a:spcPct val="250000"/>
              </a:lnSpc>
            </a:pPr>
            <a:r>
              <a:rPr lang="en-US" altLang="zh-CN" sz="2800" dirty="0">
                <a:solidFill>
                  <a:schemeClr val="bg1"/>
                </a:solidFill>
                <a:latin typeface="微软雅黑" panose="020B0503020204020204" pitchFamily="34" charset="-122"/>
                <a:ea typeface="微软雅黑" panose="020B0503020204020204" pitchFamily="34" charset="-122"/>
              </a:rPr>
              <a:t>Send Ahead</a:t>
            </a:r>
            <a:r>
              <a:rPr lang="zh-CN" altLang="en-US" sz="2800" dirty="0">
                <a:solidFill>
                  <a:schemeClr val="bg1"/>
                </a:solidFill>
                <a:latin typeface="微软雅黑" panose="020B0503020204020204" pitchFamily="34" charset="-122"/>
                <a:ea typeface="微软雅黑" panose="020B0503020204020204" pitchFamily="34" charset="-122"/>
              </a:rPr>
              <a:t>系统监</a:t>
            </a:r>
            <a:r>
              <a:rPr lang="zh-CN" altLang="en-US" sz="2800" dirty="0" smtClean="0">
                <a:solidFill>
                  <a:schemeClr val="bg1"/>
                </a:solidFill>
                <a:latin typeface="微软雅黑" panose="020B0503020204020204" pitchFamily="34" charset="-122"/>
                <a:ea typeface="微软雅黑" panose="020B0503020204020204" pitchFamily="34" charset="-122"/>
              </a:rPr>
              <a:t>控</a:t>
            </a:r>
            <a:endParaRPr lang="en-US" altLang="zh-CN" sz="2800" dirty="0">
              <a:solidFill>
                <a:schemeClr val="bg1"/>
              </a:solidFill>
              <a:latin typeface="微软雅黑" panose="020B0503020204020204" pitchFamily="34" charset="-122"/>
              <a:ea typeface="微软雅黑" panose="020B0503020204020204" pitchFamily="34" charset="-122"/>
            </a:endParaRPr>
          </a:p>
          <a:p>
            <a:pPr algn="just">
              <a:lnSpc>
                <a:spcPct val="250000"/>
              </a:lnSpc>
            </a:pPr>
            <a:r>
              <a:rPr lang="zh-CN" altLang="en-US" sz="2800" dirty="0" smtClean="0">
                <a:solidFill>
                  <a:schemeClr val="bg1"/>
                </a:solidFill>
                <a:latin typeface="微软雅黑" panose="020B0503020204020204" pitchFamily="34" charset="-122"/>
                <a:ea typeface="微软雅黑" panose="020B0503020204020204" pitchFamily="34" charset="-122"/>
              </a:rPr>
              <a:t>磁头系统监控</a:t>
            </a:r>
            <a:endParaRPr lang="en-US" altLang="zh-CN" sz="2800" dirty="0">
              <a:solidFill>
                <a:schemeClr val="bg1"/>
              </a:solidFill>
              <a:latin typeface="微软雅黑" panose="020B0503020204020204" pitchFamily="34" charset="-122"/>
              <a:ea typeface="微软雅黑" panose="020B0503020204020204" pitchFamily="34" charset="-122"/>
            </a:endParaRPr>
          </a:p>
          <a:p>
            <a:pPr algn="just">
              <a:lnSpc>
                <a:spcPct val="250000"/>
              </a:lnSpc>
            </a:pPr>
            <a:r>
              <a:rPr lang="zh-CN" altLang="en-US" sz="2800" dirty="0">
                <a:solidFill>
                  <a:schemeClr val="bg1"/>
                </a:solidFill>
                <a:latin typeface="微软雅黑" panose="020B0503020204020204" pitchFamily="34" charset="-122"/>
                <a:ea typeface="微软雅黑" panose="020B0503020204020204" pitchFamily="34" charset="-122"/>
              </a:rPr>
              <a:t>报废系统监</a:t>
            </a:r>
            <a:r>
              <a:rPr lang="zh-CN" altLang="en-US" sz="2800" dirty="0" smtClean="0">
                <a:solidFill>
                  <a:schemeClr val="bg1"/>
                </a:solidFill>
                <a:latin typeface="微软雅黑" panose="020B0503020204020204" pitchFamily="34" charset="-122"/>
                <a:ea typeface="微软雅黑" panose="020B0503020204020204" pitchFamily="34" charset="-122"/>
              </a:rPr>
              <a:t>控</a:t>
            </a:r>
            <a:endParaRPr lang="en-US" altLang="zh-CN" sz="2800" dirty="0">
              <a:solidFill>
                <a:schemeClr val="bg1"/>
              </a:solidFill>
              <a:latin typeface="微软雅黑" panose="020B0503020204020204" pitchFamily="34" charset="-122"/>
              <a:ea typeface="微软雅黑" panose="020B0503020204020204" pitchFamily="34" charset="-122"/>
            </a:endParaRPr>
          </a:p>
          <a:p>
            <a:pPr algn="just">
              <a:lnSpc>
                <a:spcPct val="250000"/>
              </a:lnSpc>
            </a:pPr>
            <a:r>
              <a:rPr lang="en-US" altLang="zh-CN" sz="2800" dirty="0" smtClean="0">
                <a:solidFill>
                  <a:schemeClr val="bg1"/>
                </a:solidFill>
                <a:latin typeface="微软雅黑" panose="020B0503020204020204" pitchFamily="34" charset="-122"/>
                <a:ea typeface="微软雅黑" panose="020B0503020204020204" pitchFamily="34" charset="-122"/>
              </a:rPr>
              <a:t>Mag</a:t>
            </a:r>
            <a:r>
              <a:rPr lang="zh-CN" altLang="en-US" sz="2800" dirty="0">
                <a:solidFill>
                  <a:schemeClr val="bg1"/>
                </a:solidFill>
                <a:latin typeface="微软雅黑" panose="020B0503020204020204" pitchFamily="34" charset="-122"/>
                <a:ea typeface="微软雅黑" panose="020B0503020204020204" pitchFamily="34" charset="-122"/>
              </a:rPr>
              <a:t>测试结果监控</a:t>
            </a:r>
          </a:p>
          <a:p>
            <a:pPr algn="just">
              <a:lnSpc>
                <a:spcPct val="130000"/>
              </a:lnSpc>
              <a:buFont typeface="Arial" panose="020B0604020202020204" pitchFamily="34" charset="0"/>
              <a:buNone/>
            </a:pPr>
            <a:endParaRPr lang="en-US" altLang="zh-CN" sz="2800" dirty="0">
              <a:solidFill>
                <a:schemeClr val="bg1"/>
              </a:solidFill>
              <a:latin typeface="微软雅黑" panose="020B0503020204020204" pitchFamily="34" charset="-122"/>
              <a:ea typeface="微软雅黑" panose="020B0503020204020204" pitchFamily="34" charset="-122"/>
            </a:endParaRPr>
          </a:p>
          <a:p>
            <a:pPr algn="just">
              <a:lnSpc>
                <a:spcPct val="130000"/>
              </a:lnSpc>
              <a:buFont typeface="Arial" panose="020B0604020202020204" pitchFamily="34" charset="0"/>
              <a:buNone/>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6" name="MH_SubTitle_3"/>
          <p:cNvSpPr txBox="1">
            <a:spLocks noChangeArrowheads="1"/>
          </p:cNvSpPr>
          <p:nvPr/>
        </p:nvSpPr>
        <p:spPr bwMode="auto">
          <a:xfrm>
            <a:off x="5649125" y="2398305"/>
            <a:ext cx="2389187" cy="763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30000"/>
              </a:lnSpc>
              <a:buFont typeface="Arial" panose="020B0604020202020204" pitchFamily="34" charset="0"/>
              <a:buNone/>
            </a:pPr>
            <a:endParaRPr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38" name="组合 22"/>
          <p:cNvGrpSpPr/>
          <p:nvPr/>
        </p:nvGrpSpPr>
        <p:grpSpPr>
          <a:xfrm>
            <a:off x="2249156" y="2398305"/>
            <a:ext cx="1977353" cy="1774073"/>
            <a:chOff x="5545138" y="5553076"/>
            <a:chExt cx="849313" cy="762000"/>
          </a:xfrm>
          <a:solidFill>
            <a:schemeClr val="bg1"/>
          </a:solidFill>
        </p:grpSpPr>
        <p:sp>
          <p:nvSpPr>
            <p:cNvPr id="39" name="Freeform 41"/>
            <p:cNvSpPr>
              <a:spLocks noEditPoints="1"/>
            </p:cNvSpPr>
            <p:nvPr/>
          </p:nvSpPr>
          <p:spPr bwMode="auto">
            <a:xfrm>
              <a:off x="5619750" y="5741988"/>
              <a:ext cx="701675" cy="334963"/>
            </a:xfrm>
            <a:custGeom>
              <a:avLst/>
              <a:gdLst>
                <a:gd name="T0" fmla="*/ 884 w 884"/>
                <a:gd name="T1" fmla="*/ 0 h 422"/>
                <a:gd name="T2" fmla="*/ 704 w 884"/>
                <a:gd name="T3" fmla="*/ 150 h 422"/>
                <a:gd name="T4" fmla="*/ 573 w 884"/>
                <a:gd name="T5" fmla="*/ 22 h 422"/>
                <a:gd name="T6" fmla="*/ 483 w 884"/>
                <a:gd name="T7" fmla="*/ 87 h 422"/>
                <a:gd name="T8" fmla="*/ 406 w 884"/>
                <a:gd name="T9" fmla="*/ 4 h 422"/>
                <a:gd name="T10" fmla="*/ 196 w 884"/>
                <a:gd name="T11" fmla="*/ 215 h 422"/>
                <a:gd name="T12" fmla="*/ 105 w 884"/>
                <a:gd name="T13" fmla="*/ 101 h 422"/>
                <a:gd name="T14" fmla="*/ 0 w 884"/>
                <a:gd name="T15" fmla="*/ 185 h 422"/>
                <a:gd name="T16" fmla="*/ 0 w 884"/>
                <a:gd name="T17" fmla="*/ 239 h 422"/>
                <a:gd name="T18" fmla="*/ 98 w 884"/>
                <a:gd name="T19" fmla="*/ 160 h 422"/>
                <a:gd name="T20" fmla="*/ 192 w 884"/>
                <a:gd name="T21" fmla="*/ 278 h 422"/>
                <a:gd name="T22" fmla="*/ 405 w 884"/>
                <a:gd name="T23" fmla="*/ 65 h 422"/>
                <a:gd name="T24" fmla="*/ 478 w 884"/>
                <a:gd name="T25" fmla="*/ 142 h 422"/>
                <a:gd name="T26" fmla="*/ 568 w 884"/>
                <a:gd name="T27" fmla="*/ 76 h 422"/>
                <a:gd name="T28" fmla="*/ 702 w 884"/>
                <a:gd name="T29" fmla="*/ 207 h 422"/>
                <a:gd name="T30" fmla="*/ 884 w 884"/>
                <a:gd name="T31" fmla="*/ 55 h 422"/>
                <a:gd name="T32" fmla="*/ 884 w 884"/>
                <a:gd name="T33" fmla="*/ 0 h 422"/>
                <a:gd name="T34" fmla="*/ 884 w 884"/>
                <a:gd name="T35" fmla="*/ 0 h 422"/>
                <a:gd name="T36" fmla="*/ 0 w 884"/>
                <a:gd name="T37" fmla="*/ 282 h 422"/>
                <a:gd name="T38" fmla="*/ 93 w 884"/>
                <a:gd name="T39" fmla="*/ 207 h 422"/>
                <a:gd name="T40" fmla="*/ 190 w 884"/>
                <a:gd name="T41" fmla="*/ 328 h 422"/>
                <a:gd name="T42" fmla="*/ 404 w 884"/>
                <a:gd name="T43" fmla="*/ 113 h 422"/>
                <a:gd name="T44" fmla="*/ 474 w 884"/>
                <a:gd name="T45" fmla="*/ 186 h 422"/>
                <a:gd name="T46" fmla="*/ 565 w 884"/>
                <a:gd name="T47" fmla="*/ 120 h 422"/>
                <a:gd name="T48" fmla="*/ 700 w 884"/>
                <a:gd name="T49" fmla="*/ 252 h 422"/>
                <a:gd name="T50" fmla="*/ 884 w 884"/>
                <a:gd name="T51" fmla="*/ 97 h 422"/>
                <a:gd name="T52" fmla="*/ 884 w 884"/>
                <a:gd name="T53" fmla="*/ 421 h 422"/>
                <a:gd name="T54" fmla="*/ 0 w 884"/>
                <a:gd name="T55" fmla="*/ 422 h 422"/>
                <a:gd name="T56" fmla="*/ 0 w 884"/>
                <a:gd name="T57" fmla="*/ 282 h 422"/>
                <a:gd name="T58" fmla="*/ 0 w 884"/>
                <a:gd name="T59" fmla="*/ 28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84" h="422">
                  <a:moveTo>
                    <a:pt x="884" y="0"/>
                  </a:moveTo>
                  <a:lnTo>
                    <a:pt x="704" y="150"/>
                  </a:lnTo>
                  <a:lnTo>
                    <a:pt x="573" y="22"/>
                  </a:lnTo>
                  <a:lnTo>
                    <a:pt x="483" y="87"/>
                  </a:lnTo>
                  <a:lnTo>
                    <a:pt x="406" y="4"/>
                  </a:lnTo>
                  <a:lnTo>
                    <a:pt x="196" y="215"/>
                  </a:lnTo>
                  <a:lnTo>
                    <a:pt x="105" y="101"/>
                  </a:lnTo>
                  <a:lnTo>
                    <a:pt x="0" y="185"/>
                  </a:lnTo>
                  <a:lnTo>
                    <a:pt x="0" y="239"/>
                  </a:lnTo>
                  <a:lnTo>
                    <a:pt x="98" y="160"/>
                  </a:lnTo>
                  <a:lnTo>
                    <a:pt x="192" y="278"/>
                  </a:lnTo>
                  <a:lnTo>
                    <a:pt x="405" y="65"/>
                  </a:lnTo>
                  <a:lnTo>
                    <a:pt x="478" y="142"/>
                  </a:lnTo>
                  <a:lnTo>
                    <a:pt x="568" y="76"/>
                  </a:lnTo>
                  <a:lnTo>
                    <a:pt x="702" y="207"/>
                  </a:lnTo>
                  <a:lnTo>
                    <a:pt x="884" y="55"/>
                  </a:lnTo>
                  <a:lnTo>
                    <a:pt x="884" y="0"/>
                  </a:lnTo>
                  <a:lnTo>
                    <a:pt x="884" y="0"/>
                  </a:lnTo>
                  <a:close/>
                  <a:moveTo>
                    <a:pt x="0" y="282"/>
                  </a:moveTo>
                  <a:lnTo>
                    <a:pt x="93" y="207"/>
                  </a:lnTo>
                  <a:lnTo>
                    <a:pt x="190" y="328"/>
                  </a:lnTo>
                  <a:lnTo>
                    <a:pt x="404" y="113"/>
                  </a:lnTo>
                  <a:lnTo>
                    <a:pt x="474" y="186"/>
                  </a:lnTo>
                  <a:lnTo>
                    <a:pt x="565" y="120"/>
                  </a:lnTo>
                  <a:lnTo>
                    <a:pt x="700" y="252"/>
                  </a:lnTo>
                  <a:lnTo>
                    <a:pt x="884" y="97"/>
                  </a:lnTo>
                  <a:lnTo>
                    <a:pt x="884" y="421"/>
                  </a:lnTo>
                  <a:lnTo>
                    <a:pt x="0" y="422"/>
                  </a:lnTo>
                  <a:lnTo>
                    <a:pt x="0" y="282"/>
                  </a:lnTo>
                  <a:lnTo>
                    <a:pt x="0" y="282"/>
                  </a:lnTo>
                  <a:close/>
                </a:path>
              </a:pathLst>
            </a:custGeom>
            <a:grpFill/>
            <a:ln>
              <a:noFill/>
            </a:ln>
            <a:ex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40" name="Freeform 42"/>
            <p:cNvSpPr>
              <a:spLocks noEditPoints="1"/>
            </p:cNvSpPr>
            <p:nvPr/>
          </p:nvSpPr>
          <p:spPr bwMode="auto">
            <a:xfrm>
              <a:off x="5545138" y="5553076"/>
              <a:ext cx="849313" cy="762000"/>
            </a:xfrm>
            <a:custGeom>
              <a:avLst/>
              <a:gdLst>
                <a:gd name="T0" fmla="*/ 1042 w 1069"/>
                <a:gd name="T1" fmla="*/ 0 h 960"/>
                <a:gd name="T2" fmla="*/ 1047 w 1069"/>
                <a:gd name="T3" fmla="*/ 0 h 960"/>
                <a:gd name="T4" fmla="*/ 1057 w 1069"/>
                <a:gd name="T5" fmla="*/ 4 h 960"/>
                <a:gd name="T6" fmla="*/ 1063 w 1069"/>
                <a:gd name="T7" fmla="*/ 10 h 960"/>
                <a:gd name="T8" fmla="*/ 1067 w 1069"/>
                <a:gd name="T9" fmla="*/ 19 h 960"/>
                <a:gd name="T10" fmla="*/ 1069 w 1069"/>
                <a:gd name="T11" fmla="*/ 724 h 960"/>
                <a:gd name="T12" fmla="*/ 1068 w 1069"/>
                <a:gd name="T13" fmla="*/ 729 h 960"/>
                <a:gd name="T14" fmla="*/ 1064 w 1069"/>
                <a:gd name="T15" fmla="*/ 739 h 960"/>
                <a:gd name="T16" fmla="*/ 1058 w 1069"/>
                <a:gd name="T17" fmla="*/ 745 h 960"/>
                <a:gd name="T18" fmla="*/ 1048 w 1069"/>
                <a:gd name="T19" fmla="*/ 749 h 960"/>
                <a:gd name="T20" fmla="*/ 27 w 1069"/>
                <a:gd name="T21" fmla="*/ 751 h 960"/>
                <a:gd name="T22" fmla="*/ 22 w 1069"/>
                <a:gd name="T23" fmla="*/ 751 h 960"/>
                <a:gd name="T24" fmla="*/ 12 w 1069"/>
                <a:gd name="T25" fmla="*/ 747 h 960"/>
                <a:gd name="T26" fmla="*/ 6 w 1069"/>
                <a:gd name="T27" fmla="*/ 740 h 960"/>
                <a:gd name="T28" fmla="*/ 2 w 1069"/>
                <a:gd name="T29" fmla="*/ 731 h 960"/>
                <a:gd name="T30" fmla="*/ 0 w 1069"/>
                <a:gd name="T31" fmla="*/ 26 h 960"/>
                <a:gd name="T32" fmla="*/ 1 w 1069"/>
                <a:gd name="T33" fmla="*/ 21 h 960"/>
                <a:gd name="T34" fmla="*/ 5 w 1069"/>
                <a:gd name="T35" fmla="*/ 12 h 960"/>
                <a:gd name="T36" fmla="*/ 11 w 1069"/>
                <a:gd name="T37" fmla="*/ 5 h 960"/>
                <a:gd name="T38" fmla="*/ 20 w 1069"/>
                <a:gd name="T39" fmla="*/ 2 h 960"/>
                <a:gd name="T40" fmla="*/ 25 w 1069"/>
                <a:gd name="T41" fmla="*/ 1 h 960"/>
                <a:gd name="T42" fmla="*/ 369 w 1069"/>
                <a:gd name="T43" fmla="*/ 960 h 960"/>
                <a:gd name="T44" fmla="*/ 359 w 1069"/>
                <a:gd name="T45" fmla="*/ 958 h 960"/>
                <a:gd name="T46" fmla="*/ 351 w 1069"/>
                <a:gd name="T47" fmla="*/ 951 h 960"/>
                <a:gd name="T48" fmla="*/ 346 w 1069"/>
                <a:gd name="T49" fmla="*/ 944 h 960"/>
                <a:gd name="T50" fmla="*/ 344 w 1069"/>
                <a:gd name="T51" fmla="*/ 935 h 960"/>
                <a:gd name="T52" fmla="*/ 344 w 1069"/>
                <a:gd name="T53" fmla="*/ 929 h 960"/>
                <a:gd name="T54" fmla="*/ 348 w 1069"/>
                <a:gd name="T55" fmla="*/ 920 h 960"/>
                <a:gd name="T56" fmla="*/ 354 w 1069"/>
                <a:gd name="T57" fmla="*/ 914 h 960"/>
                <a:gd name="T58" fmla="*/ 363 w 1069"/>
                <a:gd name="T59" fmla="*/ 910 h 960"/>
                <a:gd name="T60" fmla="*/ 469 w 1069"/>
                <a:gd name="T61" fmla="*/ 909 h 960"/>
                <a:gd name="T62" fmla="*/ 602 w 1069"/>
                <a:gd name="T63" fmla="*/ 783 h 960"/>
                <a:gd name="T64" fmla="*/ 702 w 1069"/>
                <a:gd name="T65" fmla="*/ 909 h 960"/>
                <a:gd name="T66" fmla="*/ 707 w 1069"/>
                <a:gd name="T67" fmla="*/ 909 h 960"/>
                <a:gd name="T68" fmla="*/ 716 w 1069"/>
                <a:gd name="T69" fmla="*/ 913 h 960"/>
                <a:gd name="T70" fmla="*/ 723 w 1069"/>
                <a:gd name="T71" fmla="*/ 920 h 960"/>
                <a:gd name="T72" fmla="*/ 726 w 1069"/>
                <a:gd name="T73" fmla="*/ 928 h 960"/>
                <a:gd name="T74" fmla="*/ 727 w 1069"/>
                <a:gd name="T75" fmla="*/ 934 h 960"/>
                <a:gd name="T76" fmla="*/ 725 w 1069"/>
                <a:gd name="T77" fmla="*/ 943 h 960"/>
                <a:gd name="T78" fmla="*/ 720 w 1069"/>
                <a:gd name="T79" fmla="*/ 951 h 960"/>
                <a:gd name="T80" fmla="*/ 712 w 1069"/>
                <a:gd name="T81" fmla="*/ 957 h 960"/>
                <a:gd name="T82" fmla="*/ 702 w 1069"/>
                <a:gd name="T83" fmla="*/ 959 h 960"/>
                <a:gd name="T84" fmla="*/ 369 w 1069"/>
                <a:gd name="T85" fmla="*/ 960 h 960"/>
                <a:gd name="T86" fmla="*/ 51 w 1069"/>
                <a:gd name="T87" fmla="*/ 51 h 960"/>
                <a:gd name="T88" fmla="*/ 1018 w 1069"/>
                <a:gd name="T89" fmla="*/ 700 h 960"/>
                <a:gd name="T90" fmla="*/ 1018 w 1069"/>
                <a:gd name="T91" fmla="*/ 5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69" h="960">
                  <a:moveTo>
                    <a:pt x="25" y="1"/>
                  </a:moveTo>
                  <a:lnTo>
                    <a:pt x="1042" y="0"/>
                  </a:lnTo>
                  <a:lnTo>
                    <a:pt x="1042" y="0"/>
                  </a:lnTo>
                  <a:lnTo>
                    <a:pt x="1047" y="0"/>
                  </a:lnTo>
                  <a:lnTo>
                    <a:pt x="1052" y="1"/>
                  </a:lnTo>
                  <a:lnTo>
                    <a:pt x="1057" y="4"/>
                  </a:lnTo>
                  <a:lnTo>
                    <a:pt x="1060" y="7"/>
                  </a:lnTo>
                  <a:lnTo>
                    <a:pt x="1063" y="10"/>
                  </a:lnTo>
                  <a:lnTo>
                    <a:pt x="1066" y="14"/>
                  </a:lnTo>
                  <a:lnTo>
                    <a:pt x="1067" y="19"/>
                  </a:lnTo>
                  <a:lnTo>
                    <a:pt x="1067" y="24"/>
                  </a:lnTo>
                  <a:lnTo>
                    <a:pt x="1069" y="724"/>
                  </a:lnTo>
                  <a:lnTo>
                    <a:pt x="1069" y="724"/>
                  </a:lnTo>
                  <a:lnTo>
                    <a:pt x="1068" y="729"/>
                  </a:lnTo>
                  <a:lnTo>
                    <a:pt x="1067" y="734"/>
                  </a:lnTo>
                  <a:lnTo>
                    <a:pt x="1064" y="739"/>
                  </a:lnTo>
                  <a:lnTo>
                    <a:pt x="1062" y="742"/>
                  </a:lnTo>
                  <a:lnTo>
                    <a:pt x="1058" y="745"/>
                  </a:lnTo>
                  <a:lnTo>
                    <a:pt x="1053" y="748"/>
                  </a:lnTo>
                  <a:lnTo>
                    <a:pt x="1048" y="749"/>
                  </a:lnTo>
                  <a:lnTo>
                    <a:pt x="1044" y="749"/>
                  </a:lnTo>
                  <a:lnTo>
                    <a:pt x="27" y="751"/>
                  </a:lnTo>
                  <a:lnTo>
                    <a:pt x="27" y="751"/>
                  </a:lnTo>
                  <a:lnTo>
                    <a:pt x="22" y="751"/>
                  </a:lnTo>
                  <a:lnTo>
                    <a:pt x="16" y="749"/>
                  </a:lnTo>
                  <a:lnTo>
                    <a:pt x="12" y="747"/>
                  </a:lnTo>
                  <a:lnTo>
                    <a:pt x="9" y="744"/>
                  </a:lnTo>
                  <a:lnTo>
                    <a:pt x="6" y="740"/>
                  </a:lnTo>
                  <a:lnTo>
                    <a:pt x="3" y="736"/>
                  </a:lnTo>
                  <a:lnTo>
                    <a:pt x="2" y="731"/>
                  </a:lnTo>
                  <a:lnTo>
                    <a:pt x="2" y="726"/>
                  </a:lnTo>
                  <a:lnTo>
                    <a:pt x="0" y="26"/>
                  </a:lnTo>
                  <a:lnTo>
                    <a:pt x="0" y="26"/>
                  </a:lnTo>
                  <a:lnTo>
                    <a:pt x="1" y="21"/>
                  </a:lnTo>
                  <a:lnTo>
                    <a:pt x="2" y="16"/>
                  </a:lnTo>
                  <a:lnTo>
                    <a:pt x="5" y="12"/>
                  </a:lnTo>
                  <a:lnTo>
                    <a:pt x="7" y="8"/>
                  </a:lnTo>
                  <a:lnTo>
                    <a:pt x="11" y="5"/>
                  </a:lnTo>
                  <a:lnTo>
                    <a:pt x="15" y="3"/>
                  </a:lnTo>
                  <a:lnTo>
                    <a:pt x="20" y="2"/>
                  </a:lnTo>
                  <a:lnTo>
                    <a:pt x="25" y="1"/>
                  </a:lnTo>
                  <a:lnTo>
                    <a:pt x="25" y="1"/>
                  </a:lnTo>
                  <a:close/>
                  <a:moveTo>
                    <a:pt x="369" y="960"/>
                  </a:moveTo>
                  <a:lnTo>
                    <a:pt x="369" y="960"/>
                  </a:lnTo>
                  <a:lnTo>
                    <a:pt x="363" y="959"/>
                  </a:lnTo>
                  <a:lnTo>
                    <a:pt x="359" y="958"/>
                  </a:lnTo>
                  <a:lnTo>
                    <a:pt x="354" y="954"/>
                  </a:lnTo>
                  <a:lnTo>
                    <a:pt x="351" y="951"/>
                  </a:lnTo>
                  <a:lnTo>
                    <a:pt x="348" y="948"/>
                  </a:lnTo>
                  <a:lnTo>
                    <a:pt x="346" y="944"/>
                  </a:lnTo>
                  <a:lnTo>
                    <a:pt x="344" y="939"/>
                  </a:lnTo>
                  <a:lnTo>
                    <a:pt x="344" y="935"/>
                  </a:lnTo>
                  <a:lnTo>
                    <a:pt x="344" y="935"/>
                  </a:lnTo>
                  <a:lnTo>
                    <a:pt x="344" y="929"/>
                  </a:lnTo>
                  <a:lnTo>
                    <a:pt x="346" y="924"/>
                  </a:lnTo>
                  <a:lnTo>
                    <a:pt x="348" y="920"/>
                  </a:lnTo>
                  <a:lnTo>
                    <a:pt x="351" y="917"/>
                  </a:lnTo>
                  <a:lnTo>
                    <a:pt x="354" y="914"/>
                  </a:lnTo>
                  <a:lnTo>
                    <a:pt x="358" y="911"/>
                  </a:lnTo>
                  <a:lnTo>
                    <a:pt x="363" y="910"/>
                  </a:lnTo>
                  <a:lnTo>
                    <a:pt x="369" y="910"/>
                  </a:lnTo>
                  <a:lnTo>
                    <a:pt x="469" y="909"/>
                  </a:lnTo>
                  <a:lnTo>
                    <a:pt x="469" y="783"/>
                  </a:lnTo>
                  <a:lnTo>
                    <a:pt x="602" y="783"/>
                  </a:lnTo>
                  <a:lnTo>
                    <a:pt x="602" y="909"/>
                  </a:lnTo>
                  <a:lnTo>
                    <a:pt x="702" y="909"/>
                  </a:lnTo>
                  <a:lnTo>
                    <a:pt x="702" y="909"/>
                  </a:lnTo>
                  <a:lnTo>
                    <a:pt x="707" y="909"/>
                  </a:lnTo>
                  <a:lnTo>
                    <a:pt x="712" y="911"/>
                  </a:lnTo>
                  <a:lnTo>
                    <a:pt x="716" y="913"/>
                  </a:lnTo>
                  <a:lnTo>
                    <a:pt x="720" y="916"/>
                  </a:lnTo>
                  <a:lnTo>
                    <a:pt x="723" y="920"/>
                  </a:lnTo>
                  <a:lnTo>
                    <a:pt x="725" y="924"/>
                  </a:lnTo>
                  <a:lnTo>
                    <a:pt x="726" y="928"/>
                  </a:lnTo>
                  <a:lnTo>
                    <a:pt x="727" y="934"/>
                  </a:lnTo>
                  <a:lnTo>
                    <a:pt x="727" y="934"/>
                  </a:lnTo>
                  <a:lnTo>
                    <a:pt x="726" y="939"/>
                  </a:lnTo>
                  <a:lnTo>
                    <a:pt x="725" y="943"/>
                  </a:lnTo>
                  <a:lnTo>
                    <a:pt x="723" y="947"/>
                  </a:lnTo>
                  <a:lnTo>
                    <a:pt x="720" y="951"/>
                  </a:lnTo>
                  <a:lnTo>
                    <a:pt x="716" y="954"/>
                  </a:lnTo>
                  <a:lnTo>
                    <a:pt x="712" y="957"/>
                  </a:lnTo>
                  <a:lnTo>
                    <a:pt x="707" y="959"/>
                  </a:lnTo>
                  <a:lnTo>
                    <a:pt x="702" y="959"/>
                  </a:lnTo>
                  <a:lnTo>
                    <a:pt x="369" y="960"/>
                  </a:lnTo>
                  <a:lnTo>
                    <a:pt x="369" y="960"/>
                  </a:lnTo>
                  <a:close/>
                  <a:moveTo>
                    <a:pt x="1018" y="50"/>
                  </a:moveTo>
                  <a:lnTo>
                    <a:pt x="51" y="51"/>
                  </a:lnTo>
                  <a:lnTo>
                    <a:pt x="51" y="701"/>
                  </a:lnTo>
                  <a:lnTo>
                    <a:pt x="1018" y="700"/>
                  </a:lnTo>
                  <a:lnTo>
                    <a:pt x="1018" y="50"/>
                  </a:lnTo>
                  <a:lnTo>
                    <a:pt x="1018" y="50"/>
                  </a:lnTo>
                  <a:close/>
                </a:path>
              </a:pathLst>
            </a:custGeom>
            <a:grpFill/>
            <a:ln>
              <a:noFill/>
            </a:ln>
            <a:extLst/>
          </p:spPr>
          <p:txBody>
            <a:bodyPr/>
            <a:lstStyle/>
            <a:p>
              <a:pPr fontAlgn="auto">
                <a:spcBef>
                  <a:spcPts val="0"/>
                </a:spcBef>
                <a:spcAft>
                  <a:spcPts val="0"/>
                </a:spcAft>
                <a:defRPr/>
              </a:pPr>
              <a:endParaRPr lang="zh-CN" altLang="en-US">
                <a:solidFill>
                  <a:prstClr val="black"/>
                </a:solidFill>
                <a:latin typeface="+mn-lt"/>
                <a:ea typeface="+mn-ea"/>
              </a:endParaRPr>
            </a:p>
          </p:txBody>
        </p:sp>
      </p:grpSp>
    </p:spTree>
    <p:extLst>
      <p:ext uri="{BB962C8B-B14F-4D97-AF65-F5344CB8AC3E}">
        <p14:creationId xmlns:p14="http://schemas.microsoft.com/office/powerpoint/2010/main" val="37671389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01931" y="1893071"/>
            <a:ext cx="9144000" cy="2387600"/>
          </a:xfrm>
        </p:spPr>
        <p:txBody>
          <a:bodyPr wrap="none">
            <a:normAutofit/>
          </a:bodyPr>
          <a:lstStyle/>
          <a:p>
            <a:r>
              <a:rPr lang="en-US" altLang="zh-CN"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rPr>
              <a:t>Send Ahead</a:t>
            </a:r>
            <a:r>
              <a:rPr lang="zh-CN" altLang="en-US"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rPr>
              <a:t>系统监控</a:t>
            </a:r>
            <a:r>
              <a:rPr lang="en-US"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rPr>
              <a:t/>
            </a:r>
            <a:br>
              <a:rPr lang="en-US"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rPr>
            </a:br>
            <a:endParaRPr lang="en-US" dirty="0">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p:txBody>
      </p:sp>
    </p:spTree>
    <p:extLst>
      <p:ext uri="{BB962C8B-B14F-4D97-AF65-F5344CB8AC3E}">
        <p14:creationId xmlns:p14="http://schemas.microsoft.com/office/powerpoint/2010/main" val="20190071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3967176915"/>
              </p:ext>
            </p:extLst>
          </p:nvPr>
        </p:nvGraphicFramePr>
        <p:xfrm>
          <a:off x="2084253" y="3802500"/>
          <a:ext cx="1063897" cy="1854200"/>
        </p:xfrm>
        <a:graphic>
          <a:graphicData uri="http://schemas.openxmlformats.org/drawingml/2006/table">
            <a:tbl>
              <a:tblPr firstRow="1" bandRow="1">
                <a:tableStyleId>{5C22544A-7EE6-4342-B048-85BDC9FD1C3A}</a:tableStyleId>
              </a:tblPr>
              <a:tblGrid>
                <a:gridCol w="1063897"/>
              </a:tblGrid>
              <a:tr h="370840">
                <a:tc>
                  <a:txBody>
                    <a:bodyPr/>
                    <a:lstStyle/>
                    <a:p>
                      <a:pPr algn="ctr"/>
                      <a:r>
                        <a:rPr lang="en-US" dirty="0" smtClean="0"/>
                        <a:t>Lot</a:t>
                      </a:r>
                      <a:endParaRPr lang="en-US" dirty="0"/>
                    </a:p>
                  </a:txBody>
                  <a:tcPr/>
                </a:tc>
              </a:tr>
              <a:tr h="370840">
                <a:tc>
                  <a:txBody>
                    <a:bodyPr/>
                    <a:lstStyle/>
                    <a:p>
                      <a:pPr algn="ctr"/>
                      <a:r>
                        <a:rPr lang="en-US" dirty="0" smtClean="0"/>
                        <a:t>Lot-1</a:t>
                      </a:r>
                    </a:p>
                  </a:txBody>
                  <a:tcPr/>
                </a:tc>
              </a:tr>
              <a:tr h="370840">
                <a:tc>
                  <a:txBody>
                    <a:bodyPr/>
                    <a:lstStyle/>
                    <a:p>
                      <a:pPr algn="ctr"/>
                      <a:r>
                        <a:rPr lang="en-US" dirty="0" smtClean="0"/>
                        <a:t>Lot-2</a:t>
                      </a:r>
                      <a:endParaRPr lang="en-US" dirty="0"/>
                    </a:p>
                  </a:txBody>
                  <a:tcPr/>
                </a:tc>
              </a:tr>
              <a:tr h="370840">
                <a:tc>
                  <a:txBody>
                    <a:bodyPr/>
                    <a:lstStyle/>
                    <a:p>
                      <a:pPr algn="ctr"/>
                      <a:r>
                        <a:rPr lang="en-US" dirty="0" smtClean="0"/>
                        <a:t>Lot-3</a:t>
                      </a:r>
                      <a:endParaRPr lang="en-US" dirty="0"/>
                    </a:p>
                  </a:txBody>
                  <a:tcPr/>
                </a:tc>
              </a:tr>
              <a:tr h="370840">
                <a:tc>
                  <a:txBody>
                    <a:bodyPr/>
                    <a:lstStyle/>
                    <a:p>
                      <a:pPr algn="ctr"/>
                      <a:r>
                        <a:rPr lang="en-US" dirty="0" smtClean="0"/>
                        <a:t>Lot-4</a:t>
                      </a:r>
                      <a:endParaRPr lang="en-US" dirty="0"/>
                    </a:p>
                  </a:txBody>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477219688"/>
              </p:ext>
            </p:extLst>
          </p:nvPr>
        </p:nvGraphicFramePr>
        <p:xfrm>
          <a:off x="8315969" y="3798146"/>
          <a:ext cx="1063897" cy="1854200"/>
        </p:xfrm>
        <a:graphic>
          <a:graphicData uri="http://schemas.openxmlformats.org/drawingml/2006/table">
            <a:tbl>
              <a:tblPr firstRow="1" bandRow="1">
                <a:tableStyleId>{5C22544A-7EE6-4342-B048-85BDC9FD1C3A}</a:tableStyleId>
              </a:tblPr>
              <a:tblGrid>
                <a:gridCol w="1063897"/>
              </a:tblGrid>
              <a:tr h="370840">
                <a:tc>
                  <a:txBody>
                    <a:bodyPr/>
                    <a:lstStyle/>
                    <a:p>
                      <a:pPr algn="ctr"/>
                      <a:r>
                        <a:rPr lang="en-US" dirty="0" smtClean="0"/>
                        <a:t>Lot</a:t>
                      </a:r>
                      <a:endParaRPr lang="en-US" dirty="0"/>
                    </a:p>
                  </a:txBody>
                  <a:tcPr/>
                </a:tc>
              </a:tr>
              <a:tr h="370840">
                <a:tc>
                  <a:txBody>
                    <a:bodyPr/>
                    <a:lstStyle/>
                    <a:p>
                      <a:pPr algn="ctr"/>
                      <a:r>
                        <a:rPr lang="en-US" dirty="0" smtClean="0"/>
                        <a:t>Lot-2</a:t>
                      </a:r>
                    </a:p>
                  </a:txBody>
                  <a:tcPr/>
                </a:tc>
              </a:tr>
              <a:tr h="370840">
                <a:tc>
                  <a:txBody>
                    <a:bodyPr/>
                    <a:lstStyle/>
                    <a:p>
                      <a:pPr algn="ctr"/>
                      <a:r>
                        <a:rPr lang="en-US" dirty="0" smtClean="0"/>
                        <a:t>Lot-3</a:t>
                      </a:r>
                      <a:endParaRPr lang="en-US" dirty="0"/>
                    </a:p>
                  </a:txBody>
                  <a:tcPr/>
                </a:tc>
              </a:tr>
              <a:tr h="370840">
                <a:tc>
                  <a:txBody>
                    <a:bodyPr/>
                    <a:lstStyle/>
                    <a:p>
                      <a:pPr algn="ctr"/>
                      <a:r>
                        <a:rPr lang="en-US" dirty="0" smtClean="0"/>
                        <a:t>Lot-4</a:t>
                      </a:r>
                      <a:endParaRPr lang="en-US" dirty="0"/>
                    </a:p>
                  </a:txBody>
                  <a:tcPr/>
                </a:tc>
              </a:tr>
              <a:tr h="370840">
                <a:tc>
                  <a:txBody>
                    <a:bodyPr/>
                    <a:lstStyle/>
                    <a:p>
                      <a:pPr algn="ctr"/>
                      <a:r>
                        <a:rPr lang="en-US" dirty="0" smtClean="0"/>
                        <a:t>Lot-1</a:t>
                      </a:r>
                      <a:endParaRPr lang="en-US" dirty="0"/>
                    </a:p>
                  </a:txBody>
                  <a:tcPr/>
                </a:tc>
              </a:tr>
            </a:tbl>
          </a:graphicData>
        </a:graphic>
      </p:graphicFrame>
      <p:cxnSp>
        <p:nvCxnSpPr>
          <p:cNvPr id="16" name="Straight Arrow Connector 15"/>
          <p:cNvCxnSpPr/>
          <p:nvPr/>
        </p:nvCxnSpPr>
        <p:spPr>
          <a:xfrm>
            <a:off x="3148150" y="4384766"/>
            <a:ext cx="5225141" cy="1133024"/>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3"/>
          </p:cNvCxnSpPr>
          <p:nvPr/>
        </p:nvCxnSpPr>
        <p:spPr>
          <a:xfrm flipV="1">
            <a:off x="3148150" y="4334693"/>
            <a:ext cx="5225141" cy="394907"/>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3148150" y="4708706"/>
            <a:ext cx="5225141" cy="376254"/>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3148150" y="5103646"/>
            <a:ext cx="5225141" cy="388018"/>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1776549" y="979714"/>
            <a:ext cx="1883229" cy="2272937"/>
            <a:chOff x="2468881" y="979714"/>
            <a:chExt cx="1883229" cy="2272937"/>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49435" y="1541417"/>
              <a:ext cx="1711234" cy="1711234"/>
            </a:xfrm>
            <a:prstGeom prst="rect">
              <a:avLst/>
            </a:prstGeom>
          </p:spPr>
        </p:pic>
        <p:sp>
          <p:nvSpPr>
            <p:cNvPr id="24" name="TextBox 23"/>
            <p:cNvSpPr txBox="1"/>
            <p:nvPr/>
          </p:nvSpPr>
          <p:spPr>
            <a:xfrm>
              <a:off x="2468881" y="979714"/>
              <a:ext cx="1883229" cy="523220"/>
            </a:xfrm>
            <a:prstGeom prst="rect">
              <a:avLst/>
            </a:prstGeom>
            <a:noFill/>
          </p:spPr>
          <p:txBody>
            <a:bodyPr wrap="square" rtlCol="0">
              <a:spAutoFit/>
            </a:bodyPr>
            <a:lstStyle/>
            <a:p>
              <a:r>
                <a:rPr lang="en-US" sz="2800" dirty="0" smtClean="0">
                  <a:solidFill>
                    <a:schemeClr val="bg1"/>
                  </a:solidFill>
                </a:rPr>
                <a:t>Production</a:t>
              </a:r>
              <a:endParaRPr lang="en-US" sz="2800" dirty="0">
                <a:solidFill>
                  <a:schemeClr val="bg1"/>
                </a:solidFill>
              </a:endParaRPr>
            </a:p>
          </p:txBody>
        </p:sp>
      </p:grpSp>
      <p:grpSp>
        <p:nvGrpSpPr>
          <p:cNvPr id="27" name="Group 26"/>
          <p:cNvGrpSpPr/>
          <p:nvPr/>
        </p:nvGrpSpPr>
        <p:grpSpPr>
          <a:xfrm>
            <a:off x="7892869" y="1015362"/>
            <a:ext cx="1745343" cy="2237289"/>
            <a:chOff x="7030720" y="1015362"/>
            <a:chExt cx="1745343" cy="2237289"/>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64829" y="1541417"/>
              <a:ext cx="1711234" cy="1711234"/>
            </a:xfrm>
            <a:prstGeom prst="rect">
              <a:avLst/>
            </a:prstGeom>
          </p:spPr>
        </p:pic>
        <p:sp>
          <p:nvSpPr>
            <p:cNvPr id="25" name="TextBox 24"/>
            <p:cNvSpPr txBox="1"/>
            <p:nvPr/>
          </p:nvSpPr>
          <p:spPr>
            <a:xfrm>
              <a:off x="7030720" y="1015362"/>
              <a:ext cx="1711234" cy="523220"/>
            </a:xfrm>
            <a:prstGeom prst="rect">
              <a:avLst/>
            </a:prstGeom>
            <a:noFill/>
          </p:spPr>
          <p:txBody>
            <a:bodyPr wrap="square" rtlCol="0">
              <a:spAutoFit/>
            </a:bodyPr>
            <a:lstStyle/>
            <a:p>
              <a:pPr algn="ctr"/>
              <a:r>
                <a:rPr lang="en-US" sz="2800" dirty="0" smtClean="0">
                  <a:solidFill>
                    <a:schemeClr val="bg1"/>
                  </a:solidFill>
                </a:rPr>
                <a:t>Accept</a:t>
              </a:r>
              <a:endParaRPr lang="en-US" sz="2800" dirty="0">
                <a:solidFill>
                  <a:schemeClr val="bg1"/>
                </a:solidFill>
              </a:endParaRPr>
            </a:p>
          </p:txBody>
        </p:sp>
      </p:grpSp>
      <p:pic>
        <p:nvPicPr>
          <p:cNvPr id="40"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629213" y="1155895"/>
            <a:ext cx="4263656" cy="2829061"/>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6376" y="1364796"/>
            <a:ext cx="4448688" cy="2511655"/>
          </a:xfrm>
          <a:prstGeom prst="rect">
            <a:avLst/>
          </a:prstGeom>
        </p:spPr>
      </p:pic>
    </p:spTree>
    <p:extLst>
      <p:ext uri="{BB962C8B-B14F-4D97-AF65-F5344CB8AC3E}">
        <p14:creationId xmlns:p14="http://schemas.microsoft.com/office/powerpoint/2010/main" val="40631174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25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down)">
                                      <p:cBhvr>
                                        <p:cTn id="33" dur="25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wipe(down)">
                                      <p:cBhvr>
                                        <p:cTn id="38" dur="25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40"/>
                                        </p:tgtEl>
                                      </p:cBhvr>
                                    </p:animEffect>
                                    <p:set>
                                      <p:cBhvr>
                                        <p:cTn id="48" dur="1" fill="hold">
                                          <p:stCondLst>
                                            <p:cond delay="499"/>
                                          </p:stCondLst>
                                        </p:cTn>
                                        <p:tgtEl>
                                          <p:spTgt spid="40"/>
                                        </p:tgtEl>
                                        <p:attrNameLst>
                                          <p:attrName>style.visibility</p:attrName>
                                        </p:attrNameLst>
                                      </p:cBhvr>
                                      <p:to>
                                        <p:strVal val="hidden"/>
                                      </p:to>
                                    </p:set>
                                  </p:childTnLst>
                                </p:cTn>
                              </p:par>
                              <p:par>
                                <p:cTn id="49" presetID="10"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30505" y="326572"/>
            <a:ext cx="4781550" cy="6059260"/>
            <a:chOff x="230505" y="326572"/>
            <a:chExt cx="4781550" cy="6059260"/>
          </a:xfrm>
        </p:grpSpPr>
        <p:pic>
          <p:nvPicPr>
            <p:cNvPr id="6" name="Picture 5"/>
            <p:cNvPicPr>
              <a:picLocks noChangeAspect="1"/>
            </p:cNvPicPr>
            <p:nvPr/>
          </p:nvPicPr>
          <p:blipFill>
            <a:blip r:embed="rId3"/>
            <a:stretch>
              <a:fillRect/>
            </a:stretch>
          </p:blipFill>
          <p:spPr>
            <a:xfrm>
              <a:off x="230505" y="994682"/>
              <a:ext cx="4781550" cy="5391150"/>
            </a:xfrm>
            <a:prstGeom prst="rect">
              <a:avLst/>
            </a:prstGeom>
          </p:spPr>
        </p:pic>
        <p:sp>
          <p:nvSpPr>
            <p:cNvPr id="8" name="TextBox 7"/>
            <p:cNvSpPr txBox="1"/>
            <p:nvPr/>
          </p:nvSpPr>
          <p:spPr>
            <a:xfrm>
              <a:off x="1463041" y="326572"/>
              <a:ext cx="1883229" cy="523220"/>
            </a:xfrm>
            <a:prstGeom prst="rect">
              <a:avLst/>
            </a:prstGeom>
            <a:noFill/>
          </p:spPr>
          <p:txBody>
            <a:bodyPr wrap="square" rtlCol="0">
              <a:spAutoFit/>
            </a:bodyPr>
            <a:lstStyle/>
            <a:p>
              <a:r>
                <a:rPr lang="en-US" sz="2800" dirty="0" smtClean="0">
                  <a:solidFill>
                    <a:schemeClr val="bg1"/>
                  </a:solidFill>
                </a:rPr>
                <a:t>Production</a:t>
              </a:r>
              <a:endParaRPr lang="en-US" sz="2800" dirty="0">
                <a:solidFill>
                  <a:schemeClr val="bg1"/>
                </a:solidFill>
              </a:endParaRPr>
            </a:p>
          </p:txBody>
        </p:sp>
      </p:grpSp>
      <p:grpSp>
        <p:nvGrpSpPr>
          <p:cNvPr id="11" name="Group 10"/>
          <p:cNvGrpSpPr/>
          <p:nvPr/>
        </p:nvGrpSpPr>
        <p:grpSpPr>
          <a:xfrm>
            <a:off x="5167312" y="326572"/>
            <a:ext cx="6429375" cy="4620985"/>
            <a:chOff x="5167312" y="326572"/>
            <a:chExt cx="6429375" cy="4620985"/>
          </a:xfrm>
        </p:grpSpPr>
        <p:pic>
          <p:nvPicPr>
            <p:cNvPr id="7" name="Picture 6"/>
            <p:cNvPicPr>
              <a:picLocks noChangeAspect="1"/>
            </p:cNvPicPr>
            <p:nvPr/>
          </p:nvPicPr>
          <p:blipFill>
            <a:blip r:embed="rId4"/>
            <a:stretch>
              <a:fillRect/>
            </a:stretch>
          </p:blipFill>
          <p:spPr>
            <a:xfrm>
              <a:off x="5167312" y="994682"/>
              <a:ext cx="6429375" cy="3952875"/>
            </a:xfrm>
            <a:prstGeom prst="rect">
              <a:avLst/>
            </a:prstGeom>
          </p:spPr>
        </p:pic>
        <p:sp>
          <p:nvSpPr>
            <p:cNvPr id="9" name="TextBox 8"/>
            <p:cNvSpPr txBox="1"/>
            <p:nvPr/>
          </p:nvSpPr>
          <p:spPr>
            <a:xfrm>
              <a:off x="7344229" y="326572"/>
              <a:ext cx="1711234" cy="523220"/>
            </a:xfrm>
            <a:prstGeom prst="rect">
              <a:avLst/>
            </a:prstGeom>
            <a:noFill/>
          </p:spPr>
          <p:txBody>
            <a:bodyPr wrap="square" rtlCol="0">
              <a:spAutoFit/>
            </a:bodyPr>
            <a:lstStyle/>
            <a:p>
              <a:pPr algn="ctr"/>
              <a:r>
                <a:rPr lang="en-US" sz="2800" dirty="0" smtClean="0">
                  <a:solidFill>
                    <a:schemeClr val="bg1"/>
                  </a:solidFill>
                </a:rPr>
                <a:t>Accept</a:t>
              </a:r>
              <a:endParaRPr lang="en-US" sz="2800" dirty="0">
                <a:solidFill>
                  <a:schemeClr val="bg1"/>
                </a:solidFill>
              </a:endParaRPr>
            </a:p>
          </p:txBody>
        </p:sp>
      </p:grpSp>
      <p:sp>
        <p:nvSpPr>
          <p:cNvPr id="29" name="Oval 28"/>
          <p:cNvSpPr/>
          <p:nvPr/>
        </p:nvSpPr>
        <p:spPr>
          <a:xfrm>
            <a:off x="230505" y="1955800"/>
            <a:ext cx="889000" cy="241300"/>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229360" y="1955800"/>
            <a:ext cx="605790" cy="241300"/>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2440940" y="1955800"/>
            <a:ext cx="889000" cy="241300"/>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5167313" y="1255712"/>
            <a:ext cx="504826" cy="241300"/>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5791200" y="1255712"/>
            <a:ext cx="590550" cy="241300"/>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381750" y="1255712"/>
            <a:ext cx="395288" cy="241300"/>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6972299" y="1255712"/>
            <a:ext cx="1604963" cy="241300"/>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637088" y="1955800"/>
            <a:ext cx="400050" cy="241300"/>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230505" y="4622800"/>
            <a:ext cx="889000" cy="241300"/>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1229360" y="4610100"/>
            <a:ext cx="605790" cy="241300"/>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2428240" y="4622800"/>
            <a:ext cx="889000" cy="241300"/>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3734757" y="4622800"/>
            <a:ext cx="322898" cy="241300"/>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5">
            <a:extLst>
              <a:ext uri="{BEBA8EAE-BF5A-486C-A8C5-ECC9F3942E4B}">
                <a14:imgProps xmlns:a14="http://schemas.microsoft.com/office/drawing/2010/main">
                  <a14:imgLayer r:embed="rId6">
                    <a14:imgEffect>
                      <a14:backgroundRemoval t="2041" b="49660" l="2353" r="36471"/>
                    </a14:imgEffect>
                  </a14:imgLayer>
                </a14:imgProps>
              </a:ext>
              <a:ext uri="{28A0092B-C50C-407E-A947-70E740481C1C}">
                <a14:useLocalDpi xmlns:a14="http://schemas.microsoft.com/office/drawing/2010/main" val="0"/>
              </a:ext>
            </a:extLst>
          </a:blip>
          <a:stretch>
            <a:fillRect/>
          </a:stretch>
        </p:blipFill>
        <p:spPr>
          <a:xfrm>
            <a:off x="10028237" y="769539"/>
            <a:ext cx="2159000" cy="1866900"/>
          </a:xfrm>
          <a:prstGeom prst="rect">
            <a:avLst/>
          </a:prstGeom>
        </p:spPr>
      </p:pic>
      <p:pic>
        <p:nvPicPr>
          <p:cNvPr id="44" name="Picture 43"/>
          <p:cNvPicPr>
            <a:picLocks noChangeAspect="1"/>
          </p:cNvPicPr>
          <p:nvPr/>
        </p:nvPicPr>
        <p:blipFill>
          <a:blip r:embed="rId7">
            <a:extLst>
              <a:ext uri="{BEBA8EAE-BF5A-486C-A8C5-ECC9F3942E4B}">
                <a14:imgProps xmlns:a14="http://schemas.microsoft.com/office/drawing/2010/main">
                  <a14:imgLayer r:embed="rId6">
                    <a14:imgEffect>
                      <a14:backgroundRemoval t="49660" b="96599" l="2353" r="36471"/>
                    </a14:imgEffect>
                  </a14:imgLayer>
                </a14:imgProps>
              </a:ext>
              <a:ext uri="{28A0092B-C50C-407E-A947-70E740481C1C}">
                <a14:useLocalDpi xmlns:a14="http://schemas.microsoft.com/office/drawing/2010/main" val="0"/>
              </a:ext>
            </a:extLst>
          </a:blip>
          <a:stretch>
            <a:fillRect/>
          </a:stretch>
        </p:blipFill>
        <p:spPr>
          <a:xfrm>
            <a:off x="10028237" y="3407882"/>
            <a:ext cx="2159000" cy="1866900"/>
          </a:xfrm>
          <a:prstGeom prst="rect">
            <a:avLst/>
          </a:prstGeom>
        </p:spPr>
      </p:pic>
    </p:spTree>
    <p:extLst>
      <p:ext uri="{BB962C8B-B14F-4D97-AF65-F5344CB8AC3E}">
        <p14:creationId xmlns:p14="http://schemas.microsoft.com/office/powerpoint/2010/main" val="318287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500"/>
                                        <p:tgtEl>
                                          <p:spTgt spid="4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500"/>
                                        <p:tgtEl>
                                          <p:spTgt spid="3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fade">
                                      <p:cBhvr>
                                        <p:cTn id="62" dur="500"/>
                                        <p:tgtEl>
                                          <p:spTgt spid="4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Lst>
  </p:timing>
</p:sld>
</file>

<file path=ppt/theme/theme1.xml><?xml version="1.0" encoding="utf-8"?>
<a:theme xmlns:a="http://schemas.openxmlformats.org/drawingml/2006/main" name="Custom Design">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000000"/>
    </a:dk2>
    <a:lt2>
      <a:srgbClr val="FFFFFF"/>
    </a:lt2>
    <a:accent1>
      <a:srgbClr val="866965"/>
    </a:accent1>
    <a:accent2>
      <a:srgbClr val="89BA61"/>
    </a:accent2>
    <a:accent3>
      <a:srgbClr val="FFFFFF"/>
    </a:accent3>
    <a:accent4>
      <a:srgbClr val="000000"/>
    </a:accent4>
    <a:accent5>
      <a:srgbClr val="C3B9B8"/>
    </a:accent5>
    <a:accent6>
      <a:srgbClr val="7CA857"/>
    </a:accent6>
    <a:hlink>
      <a:srgbClr val="548DD4"/>
    </a:hlink>
    <a:folHlink>
      <a:srgbClr val="D5CCB0"/>
    </a:folHlink>
  </a:clrScheme>
  <a:fontScheme name="HGST_aWDco_Updated by Gina_v2">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39202</TotalTime>
  <Words>2987</Words>
  <Application>Microsoft Office PowerPoint</Application>
  <PresentationFormat>Widescreen</PresentationFormat>
  <Paragraphs>257</Paragraphs>
  <Slides>23</Slides>
  <Notes>23</Notes>
  <HiddenSlides>1</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38" baseType="lpstr">
      <vt:lpstr>MS PGothic</vt:lpstr>
      <vt:lpstr>MYingHei_18030_C-Medium</vt:lpstr>
      <vt:lpstr>华文中宋</vt:lpstr>
      <vt:lpstr>宋体</vt:lpstr>
      <vt:lpstr>微软雅黑</vt:lpstr>
      <vt:lpstr>新宋体</vt:lpstr>
      <vt:lpstr>Agency FB</vt:lpstr>
      <vt:lpstr>Arial</vt:lpstr>
      <vt:lpstr>Britannic Bold</vt:lpstr>
      <vt:lpstr>Calibri</vt:lpstr>
      <vt:lpstr>Calibri Light</vt:lpstr>
      <vt:lpstr>Times New Roman</vt:lpstr>
      <vt:lpstr>Wingdings</vt:lpstr>
      <vt:lpstr>Custom Design</vt:lpstr>
      <vt:lpstr>Worksheet</vt:lpstr>
      <vt:lpstr>Test 生产的程序化管理</vt:lpstr>
      <vt:lpstr>PowerPoint Presentation</vt:lpstr>
      <vt:lpstr>PowerPoint Presentation</vt:lpstr>
      <vt:lpstr>PowerPoint Presentation</vt:lpstr>
      <vt:lpstr>成立流程</vt:lpstr>
      <vt:lpstr>PowerPoint Presentation</vt:lpstr>
      <vt:lpstr>Send Ahead系统监控 </vt:lpstr>
      <vt:lpstr>PowerPoint Presentation</vt:lpstr>
      <vt:lpstr>PowerPoint Presentation</vt:lpstr>
      <vt:lpstr>PowerPoint Presentation</vt:lpstr>
      <vt:lpstr>磁头系统监控</vt:lpstr>
      <vt:lpstr>PowerPoint Presentation</vt:lpstr>
      <vt:lpstr>PowerPoint Presentation</vt:lpstr>
      <vt:lpstr>PowerPoint Presentation</vt:lpstr>
      <vt:lpstr>PowerPoint Presentation</vt:lpstr>
      <vt:lpstr>PowerPoint Presentation</vt:lpstr>
      <vt:lpstr>问题的可视化</vt:lpstr>
      <vt:lpstr>PowerPoint Presentation</vt:lpstr>
      <vt:lpstr>PowerPoint Presentation</vt:lpstr>
      <vt:lpstr>PowerPoint Presentation</vt:lpstr>
      <vt:lpstr>PowerPoint Presentation</vt:lpstr>
      <vt:lpstr>以后还可以做的工作</vt:lpstr>
      <vt:lpstr>意义</vt:lpstr>
    </vt:vector>
  </TitlesOfParts>
  <Company>HGST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GUZIK </dc:title>
  <dc:creator>Hao Li</dc:creator>
  <cp:lastModifiedBy>Hao Li</cp:lastModifiedBy>
  <cp:revision>312</cp:revision>
  <dcterms:created xsi:type="dcterms:W3CDTF">2016-02-04T08:44:07Z</dcterms:created>
  <dcterms:modified xsi:type="dcterms:W3CDTF">2016-03-08T06:56:33Z</dcterms:modified>
</cp:coreProperties>
</file>